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2"/>
  </p:notesMasterIdLst>
  <p:handoutMasterIdLst>
    <p:handoutMasterId r:id="rId53"/>
  </p:handoutMasterIdLst>
  <p:sldIdLst>
    <p:sldId id="258" r:id="rId2"/>
    <p:sldId id="303" r:id="rId3"/>
    <p:sldId id="259" r:id="rId4"/>
    <p:sldId id="311" r:id="rId5"/>
    <p:sldId id="260" r:id="rId6"/>
    <p:sldId id="261" r:id="rId7"/>
    <p:sldId id="262" r:id="rId8"/>
    <p:sldId id="309" r:id="rId9"/>
    <p:sldId id="264" r:id="rId10"/>
    <p:sldId id="265" r:id="rId11"/>
    <p:sldId id="308" r:id="rId12"/>
    <p:sldId id="266" r:id="rId13"/>
    <p:sldId id="304" r:id="rId14"/>
    <p:sldId id="267" r:id="rId15"/>
    <p:sldId id="305" r:id="rId16"/>
    <p:sldId id="306" r:id="rId17"/>
    <p:sldId id="268" r:id="rId18"/>
    <p:sldId id="269" r:id="rId19"/>
    <p:sldId id="270" r:id="rId20"/>
    <p:sldId id="271" r:id="rId21"/>
    <p:sldId id="302" r:id="rId22"/>
    <p:sldId id="273" r:id="rId23"/>
    <p:sldId id="274" r:id="rId24"/>
    <p:sldId id="275" r:id="rId25"/>
    <p:sldId id="310" r:id="rId26"/>
    <p:sldId id="276" r:id="rId27"/>
    <p:sldId id="277" r:id="rId28"/>
    <p:sldId id="278" r:id="rId29"/>
    <p:sldId id="279" r:id="rId30"/>
    <p:sldId id="280" r:id="rId31"/>
    <p:sldId id="282" r:id="rId32"/>
    <p:sldId id="283" r:id="rId33"/>
    <p:sldId id="284" r:id="rId34"/>
    <p:sldId id="285" r:id="rId35"/>
    <p:sldId id="287" r:id="rId36"/>
    <p:sldId id="288" r:id="rId37"/>
    <p:sldId id="307" r:id="rId38"/>
    <p:sldId id="289" r:id="rId39"/>
    <p:sldId id="290" r:id="rId40"/>
    <p:sldId id="291" r:id="rId41"/>
    <p:sldId id="292" r:id="rId42"/>
    <p:sldId id="293" r:id="rId43"/>
    <p:sldId id="312" r:id="rId44"/>
    <p:sldId id="295" r:id="rId45"/>
    <p:sldId id="296" r:id="rId46"/>
    <p:sldId id="297" r:id="rId47"/>
    <p:sldId id="298" r:id="rId48"/>
    <p:sldId id="299" r:id="rId49"/>
    <p:sldId id="300" r:id="rId50"/>
    <p:sldId id="313" r:id="rId5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Connie McCormick" initials="CM" lastIdx="2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33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751" autoAdjust="0"/>
    <p:restoredTop sz="94660"/>
  </p:normalViewPr>
  <p:slideViewPr>
    <p:cSldViewPr>
      <p:cViewPr varScale="1">
        <p:scale>
          <a:sx n="115" d="100"/>
          <a:sy n="115" d="100"/>
        </p:scale>
        <p:origin x="1548" y="11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200" d="100"/>
        <a:sy n="200" d="100"/>
      </p:scale>
      <p:origin x="0" y="0"/>
    </p:cViewPr>
  </p:sorterViewPr>
  <p:notesViewPr>
    <p:cSldViewPr>
      <p:cViewPr varScale="1">
        <p:scale>
          <a:sx n="81" d="100"/>
          <a:sy n="81" d="100"/>
        </p:scale>
        <p:origin x="-2004" y="-78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handoutMaster" Target="handoutMasters/handoutMaster1.xml"/><Relationship Id="rId58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handoutMasters/_rels/handoutMaster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52400" y="8580437"/>
            <a:ext cx="6553200" cy="457200"/>
          </a:xfrm>
          <a:prstGeom prst="rect">
            <a:avLst/>
          </a:prstGeom>
        </p:spPr>
      </p:pic>
      <p:sp>
        <p:nvSpPr>
          <p:cNvPr id="7" name="Rectangle 8"/>
          <p:cNvSpPr>
            <a:spLocks noChangeArrowheads="1"/>
          </p:cNvSpPr>
          <p:nvPr/>
        </p:nvSpPr>
        <p:spPr bwMode="auto">
          <a:xfrm>
            <a:off x="122236" y="8763000"/>
            <a:ext cx="6583363" cy="2472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square" lIns="92485" tIns="46242" rIns="92485" bIns="46242">
            <a:spAutoFit/>
          </a:bodyPr>
          <a:lstStyle/>
          <a:p>
            <a:pPr defTabSz="924199" eaLnBrk="0" hangingPunct="0">
              <a:spcBef>
                <a:spcPct val="50000"/>
              </a:spcBef>
              <a:defRPr/>
            </a:pPr>
            <a:r>
              <a:rPr lang="en-US" sz="1000" b="0" dirty="0">
                <a:solidFill>
                  <a:schemeClr val="bg1"/>
                </a:solidFill>
              </a:rPr>
              <a:t>© </a:t>
            </a:r>
            <a:r>
              <a:rPr lang="en-US" sz="1000" b="0" dirty="0" smtClean="0">
                <a:solidFill>
                  <a:schemeClr val="bg1"/>
                </a:solidFill>
              </a:rPr>
              <a:t>2014 NASFAA                                                                                </a:t>
            </a:r>
            <a:fld id="{5A4E40A0-19A0-4F29-A9C5-577C813A7B7F}" type="slidenum">
              <a:rPr lang="en-US" sz="1000" b="0" smtClean="0">
                <a:solidFill>
                  <a:schemeClr val="bg1"/>
                </a:solidFill>
              </a:rPr>
              <a:pPr defTabSz="924199" eaLnBrk="0" hangingPunct="0">
                <a:spcBef>
                  <a:spcPct val="50000"/>
                </a:spcBef>
                <a:defRPr/>
              </a:pPr>
              <a:t>‹#›</a:t>
            </a:fld>
            <a:r>
              <a:rPr lang="en-US" sz="1000" b="0" dirty="0" smtClean="0">
                <a:solidFill>
                  <a:schemeClr val="bg1"/>
                </a:solidFill>
              </a:rPr>
              <a:t>                                                                What You Need to Know</a:t>
            </a:r>
            <a:endParaRPr lang="en-US" sz="1000" b="0" dirty="0">
              <a:solidFill>
                <a:schemeClr val="bg1"/>
              </a:solidFill>
            </a:endParaRPr>
          </a:p>
        </p:txBody>
      </p:sp>
      <p:sp>
        <p:nvSpPr>
          <p:cNvPr id="8" name="Text Box 6"/>
          <p:cNvSpPr txBox="1">
            <a:spLocks noChangeArrowheads="1"/>
          </p:cNvSpPr>
          <p:nvPr/>
        </p:nvSpPr>
        <p:spPr bwMode="auto">
          <a:xfrm>
            <a:off x="1" y="287338"/>
            <a:ext cx="6858000" cy="3714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square" lIns="92485" tIns="46242" rIns="92485" bIns="46242">
            <a:spAutoFit/>
          </a:bodyPr>
          <a:lstStyle/>
          <a:p>
            <a:pPr algn="ctr" defTabSz="924199" eaLnBrk="0" hangingPunct="0">
              <a:defRPr/>
            </a:pPr>
            <a:r>
              <a:rPr lang="en-US" b="1" dirty="0">
                <a:solidFill>
                  <a:srgbClr val="3333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What You Need to Know </a:t>
            </a:r>
            <a:r>
              <a:rPr lang="en-US" b="1" dirty="0" smtClean="0">
                <a:solidFill>
                  <a:srgbClr val="3333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About </a:t>
            </a:r>
            <a:r>
              <a:rPr lang="en-US" b="1" dirty="0">
                <a:solidFill>
                  <a:srgbClr val="3333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Financial Aid</a:t>
            </a:r>
          </a:p>
        </p:txBody>
      </p:sp>
      <p:pic>
        <p:nvPicPr>
          <p:cNvPr id="10" name="Picture 9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5638800"/>
            <a:ext cx="6553200" cy="457200"/>
          </a:xfrm>
          <a:prstGeom prst="rect">
            <a:avLst/>
          </a:prstGeom>
        </p:spPr>
      </p:pic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152400" y="5791200"/>
            <a:ext cx="6553199" cy="25260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square" lIns="97766" tIns="48882" rIns="97766" bIns="48882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976971" eaLnBrk="0" hangingPunct="0">
              <a:spcBef>
                <a:spcPct val="50000"/>
              </a:spcBef>
              <a:defRPr/>
            </a:pPr>
            <a:r>
              <a:rPr lang="en-US" sz="1000" dirty="0">
                <a:solidFill>
                  <a:schemeClr val="bg1"/>
                </a:solidFill>
              </a:rPr>
              <a:t>What You Need to Know </a:t>
            </a:r>
            <a:r>
              <a:rPr lang="en-US" sz="1000" dirty="0" smtClean="0">
                <a:solidFill>
                  <a:schemeClr val="bg1"/>
                </a:solidFill>
              </a:rPr>
              <a:t>                                                               </a:t>
            </a:r>
            <a:fld id="{5A4E40A0-19A0-4F29-A9C5-577C813A7B7F}" type="slidenum">
              <a:rPr lang="en-US" sz="1000" smtClean="0">
                <a:solidFill>
                  <a:schemeClr val="bg1"/>
                </a:solidFill>
              </a:rPr>
              <a:pPr defTabSz="976971" eaLnBrk="0" hangingPunct="0">
                <a:spcBef>
                  <a:spcPct val="50000"/>
                </a:spcBef>
                <a:defRPr/>
              </a:pPr>
              <a:t>‹#›</a:t>
            </a:fld>
            <a:r>
              <a:rPr lang="en-US" sz="1000" dirty="0" smtClean="0">
                <a:solidFill>
                  <a:schemeClr val="bg1"/>
                </a:solidFill>
              </a:rPr>
              <a:t>                                                                               © </a:t>
            </a:r>
            <a:r>
              <a:rPr lang="en-US" sz="1000" dirty="0">
                <a:solidFill>
                  <a:schemeClr val="bg1"/>
                </a:solidFill>
              </a:rPr>
              <a:t>2014 NASFAA</a:t>
            </a:r>
          </a:p>
        </p:txBody>
      </p:sp>
    </p:spTree>
    <p:extLst>
      <p:ext uri="{BB962C8B-B14F-4D97-AF65-F5344CB8AC3E}">
        <p14:creationId xmlns:p14="http://schemas.microsoft.com/office/powerpoint/2010/main" val="114920976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8B9A4EA-07C7-4A62-8053-FD0A2A4690A2}" type="datetimeFigureOut">
              <a:rPr lang="en-US" smtClean="0"/>
              <a:t>2/26/2016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5A7F8C3-B5D2-4565-BB39-641E547D4FB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3644779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13392"/>
            <a:fld id="{8A85F2B9-2469-4CE0-8E58-DFD2E4B24016}" type="slidenum">
              <a:rPr lang="en-US" smtClean="0"/>
              <a:pPr defTabSz="913392"/>
              <a:t>1</a:t>
            </a:fld>
            <a:endParaRPr lang="en-US" dirty="0" smtClean="0"/>
          </a:p>
        </p:txBody>
      </p:sp>
      <p:sp>
        <p:nvSpPr>
          <p:cNvPr id="204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84475625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13392"/>
            <a:fld id="{6F7A29FE-016D-47BD-B33D-DDB2C85F6291}" type="slidenum">
              <a:rPr lang="en-US" smtClean="0"/>
              <a:pPr defTabSz="913392"/>
              <a:t>10</a:t>
            </a:fld>
            <a:endParaRPr lang="en-US" dirty="0" smtClean="0"/>
          </a:p>
        </p:txBody>
      </p:sp>
      <p:sp>
        <p:nvSpPr>
          <p:cNvPr id="348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1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47425502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13392"/>
            <a:fld id="{6F7A29FE-016D-47BD-B33D-DDB2C85F6291}" type="slidenum">
              <a:rPr lang="en-US" smtClean="0"/>
              <a:pPr defTabSz="913392"/>
              <a:t>11</a:t>
            </a:fld>
            <a:endParaRPr lang="en-US" dirty="0" smtClean="0"/>
          </a:p>
        </p:txBody>
      </p:sp>
      <p:sp>
        <p:nvSpPr>
          <p:cNvPr id="348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1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75401038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13392"/>
            <a:fld id="{C8771B93-EE62-42F4-9443-B3B118E80555}" type="slidenum">
              <a:rPr lang="en-US" smtClean="0"/>
              <a:pPr defTabSz="913392"/>
              <a:t>12</a:t>
            </a:fld>
            <a:endParaRPr lang="en-US" dirty="0" smtClean="0"/>
          </a:p>
        </p:txBody>
      </p:sp>
      <p:sp>
        <p:nvSpPr>
          <p:cNvPr id="368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86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35273547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13392"/>
            <a:fld id="{C8771B93-EE62-42F4-9443-B3B118E80555}" type="slidenum">
              <a:rPr lang="en-US" smtClean="0"/>
              <a:pPr defTabSz="913392"/>
              <a:t>13</a:t>
            </a:fld>
            <a:endParaRPr lang="en-US" dirty="0" smtClean="0"/>
          </a:p>
        </p:txBody>
      </p:sp>
      <p:sp>
        <p:nvSpPr>
          <p:cNvPr id="368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86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30362942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13392"/>
            <a:fld id="{72AA6469-EC12-4FE9-822E-9514048052E4}" type="slidenum">
              <a:rPr lang="en-US" smtClean="0"/>
              <a:pPr defTabSz="913392"/>
              <a:t>14</a:t>
            </a:fld>
            <a:endParaRPr lang="en-US" dirty="0" smtClean="0"/>
          </a:p>
        </p:txBody>
      </p:sp>
      <p:sp>
        <p:nvSpPr>
          <p:cNvPr id="389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91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13296373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13392"/>
            <a:fld id="{72AA6469-EC12-4FE9-822E-9514048052E4}" type="slidenum">
              <a:rPr lang="en-US" smtClean="0"/>
              <a:pPr defTabSz="913392"/>
              <a:t>15</a:t>
            </a:fld>
            <a:endParaRPr lang="en-US" dirty="0" smtClean="0"/>
          </a:p>
        </p:txBody>
      </p:sp>
      <p:sp>
        <p:nvSpPr>
          <p:cNvPr id="389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91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6840870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13392"/>
            <a:fld id="{72AA6469-EC12-4FE9-822E-9514048052E4}" type="slidenum">
              <a:rPr lang="en-US" smtClean="0"/>
              <a:pPr defTabSz="913392"/>
              <a:t>16</a:t>
            </a:fld>
            <a:endParaRPr lang="en-US" dirty="0" smtClean="0"/>
          </a:p>
        </p:txBody>
      </p:sp>
      <p:sp>
        <p:nvSpPr>
          <p:cNvPr id="389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91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3441279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13392"/>
            <a:fld id="{87AF6CD5-175C-429F-AA38-7C808C65B06C}" type="slidenum">
              <a:rPr lang="en-US" smtClean="0"/>
              <a:pPr defTabSz="913392"/>
              <a:t>17</a:t>
            </a:fld>
            <a:endParaRPr lang="en-US" dirty="0" smtClean="0"/>
          </a:p>
        </p:txBody>
      </p:sp>
      <p:sp>
        <p:nvSpPr>
          <p:cNvPr id="409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96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87223337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13392"/>
            <a:fld id="{81C5BD26-8E72-4DF1-9249-2A3CBE074266}" type="slidenum">
              <a:rPr lang="en-US" smtClean="0"/>
              <a:pPr defTabSz="913392"/>
              <a:t>18</a:t>
            </a:fld>
            <a:endParaRPr lang="en-US" dirty="0" smtClean="0"/>
          </a:p>
        </p:txBody>
      </p:sp>
      <p:sp>
        <p:nvSpPr>
          <p:cNvPr id="430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301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29104652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13392"/>
            <a:fld id="{E2C2C794-09DB-4635-850F-C1C8EA25A36E}" type="slidenum">
              <a:rPr lang="en-US" smtClean="0"/>
              <a:pPr defTabSz="913392"/>
              <a:t>19</a:t>
            </a:fld>
            <a:endParaRPr lang="en-US" dirty="0" smtClean="0"/>
          </a:p>
        </p:txBody>
      </p:sp>
      <p:sp>
        <p:nvSpPr>
          <p:cNvPr id="450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505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28135299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13392"/>
            <a:fld id="{8A85F2B9-2469-4CE0-8E58-DFD2E4B24016}" type="slidenum">
              <a:rPr lang="en-US" smtClean="0"/>
              <a:pPr defTabSz="913392"/>
              <a:t>2</a:t>
            </a:fld>
            <a:endParaRPr lang="en-US" dirty="0" smtClean="0"/>
          </a:p>
        </p:txBody>
      </p:sp>
      <p:sp>
        <p:nvSpPr>
          <p:cNvPr id="204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653667482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13392"/>
            <a:fld id="{6E85FA58-9E6D-4642-9A99-3400FBF806AD}" type="slidenum">
              <a:rPr lang="en-US" smtClean="0"/>
              <a:pPr defTabSz="913392"/>
              <a:t>20</a:t>
            </a:fld>
            <a:endParaRPr lang="en-US" dirty="0" smtClean="0"/>
          </a:p>
        </p:txBody>
      </p:sp>
      <p:sp>
        <p:nvSpPr>
          <p:cNvPr id="471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710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411961368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13392"/>
            <a:fld id="{541D4124-FFB0-4186-B8F0-DF6C784D1086}" type="slidenum">
              <a:rPr lang="en-US" smtClean="0"/>
              <a:pPr defTabSz="913392"/>
              <a:t>21</a:t>
            </a:fld>
            <a:endParaRPr lang="en-US" dirty="0" smtClean="0"/>
          </a:p>
        </p:txBody>
      </p:sp>
      <p:sp>
        <p:nvSpPr>
          <p:cNvPr id="491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915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660913954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13392"/>
            <a:fld id="{7F24611B-E88E-43C3-B3A9-16ADB40B3606}" type="slidenum">
              <a:rPr lang="en-US" smtClean="0"/>
              <a:pPr defTabSz="913392"/>
              <a:t>22</a:t>
            </a:fld>
            <a:endParaRPr lang="en-US" dirty="0" smtClean="0"/>
          </a:p>
        </p:txBody>
      </p:sp>
      <p:sp>
        <p:nvSpPr>
          <p:cNvPr id="512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0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558066215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4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13392"/>
            <a:fld id="{10F94058-06A9-4C82-8807-CF095892735C}" type="slidenum">
              <a:rPr lang="en-US" smtClean="0"/>
              <a:pPr defTabSz="913392"/>
              <a:t>23</a:t>
            </a:fld>
            <a:endParaRPr lang="en-US" dirty="0" smtClean="0"/>
          </a:p>
        </p:txBody>
      </p:sp>
      <p:sp>
        <p:nvSpPr>
          <p:cNvPr id="532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325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857122558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13392"/>
            <a:fld id="{1C4AD454-2678-4015-8EFA-BB9D24602CB6}" type="slidenum">
              <a:rPr lang="en-US" smtClean="0"/>
              <a:pPr defTabSz="913392"/>
              <a:t>24</a:t>
            </a:fld>
            <a:endParaRPr lang="en-US" dirty="0" smtClean="0"/>
          </a:p>
        </p:txBody>
      </p:sp>
      <p:sp>
        <p:nvSpPr>
          <p:cNvPr id="552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529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543559844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13392"/>
            <a:fld id="{4DDCA4F3-246F-4D6B-BA99-D24C3528999F}" type="slidenum">
              <a:rPr lang="en-US" smtClean="0"/>
              <a:pPr defTabSz="913392"/>
              <a:t>25</a:t>
            </a:fld>
            <a:endParaRPr lang="en-US" dirty="0" smtClean="0"/>
          </a:p>
        </p:txBody>
      </p:sp>
      <p:sp>
        <p:nvSpPr>
          <p:cNvPr id="1064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649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413033509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13392"/>
            <a:fld id="{A905EE21-DFC5-456B-8518-60CA2493E919}" type="slidenum">
              <a:rPr lang="en-US" smtClean="0"/>
              <a:pPr defTabSz="913392"/>
              <a:t>26</a:t>
            </a:fld>
            <a:endParaRPr lang="en-US" dirty="0" smtClean="0"/>
          </a:p>
        </p:txBody>
      </p:sp>
      <p:sp>
        <p:nvSpPr>
          <p:cNvPr id="573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734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94756603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13392"/>
            <a:fld id="{878036FA-F945-4F03-9DA4-50F6603CFA53}" type="slidenum">
              <a:rPr lang="en-US" smtClean="0"/>
              <a:pPr defTabSz="913392"/>
              <a:t>27</a:t>
            </a:fld>
            <a:endParaRPr lang="en-US" dirty="0" smtClean="0"/>
          </a:p>
        </p:txBody>
      </p:sp>
      <p:sp>
        <p:nvSpPr>
          <p:cNvPr id="593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939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539775268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13392"/>
            <a:fld id="{CCC6CFD0-DC60-458C-AE52-4B994E19B42C}" type="slidenum">
              <a:rPr lang="en-US" smtClean="0"/>
              <a:pPr defTabSz="913392"/>
              <a:t>28</a:t>
            </a:fld>
            <a:endParaRPr lang="en-US" dirty="0" smtClean="0"/>
          </a:p>
        </p:txBody>
      </p:sp>
      <p:sp>
        <p:nvSpPr>
          <p:cNvPr id="614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4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4028191445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8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13392"/>
            <a:fld id="{6794C4BB-B614-4DB8-87D2-A917B6919E40}" type="slidenum">
              <a:rPr lang="en-US" smtClean="0"/>
              <a:pPr defTabSz="913392"/>
              <a:t>29</a:t>
            </a:fld>
            <a:endParaRPr lang="en-US" dirty="0" smtClean="0"/>
          </a:p>
        </p:txBody>
      </p:sp>
      <p:sp>
        <p:nvSpPr>
          <p:cNvPr id="634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349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54312967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13392"/>
            <a:fld id="{BD271A48-0907-4B9A-9683-94634E7A37DB}" type="slidenum">
              <a:rPr lang="en-US" smtClean="0"/>
              <a:pPr defTabSz="913392"/>
              <a:t>3</a:t>
            </a:fld>
            <a:endParaRPr lang="en-US" dirty="0" smtClean="0"/>
          </a:p>
        </p:txBody>
      </p:sp>
      <p:sp>
        <p:nvSpPr>
          <p:cNvPr id="225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488640918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13392"/>
            <a:fld id="{6D7513F9-FAAA-47AA-B2AA-B7B894537E83}" type="slidenum">
              <a:rPr lang="en-US" smtClean="0"/>
              <a:pPr defTabSz="913392"/>
              <a:t>30</a:t>
            </a:fld>
            <a:endParaRPr lang="en-US" dirty="0" smtClean="0"/>
          </a:p>
        </p:txBody>
      </p:sp>
      <p:sp>
        <p:nvSpPr>
          <p:cNvPr id="655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553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621990716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3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9634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 smtClean="0"/>
          </a:p>
        </p:txBody>
      </p:sp>
      <p:sp>
        <p:nvSpPr>
          <p:cNvPr id="69635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13392"/>
            <a:fld id="{77DE51A1-F46D-4CC5-B68C-1DF1E373D830}" type="slidenum">
              <a:rPr lang="en-US" smtClean="0"/>
              <a:pPr defTabSz="913392"/>
              <a:t>31</a:t>
            </a:fld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128669274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1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1682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 smtClean="0"/>
          </a:p>
        </p:txBody>
      </p:sp>
      <p:sp>
        <p:nvSpPr>
          <p:cNvPr id="71683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13392"/>
            <a:fld id="{5ED1468B-2133-483C-9E84-7A204233C1E3}" type="slidenum">
              <a:rPr lang="en-US" smtClean="0"/>
              <a:pPr defTabSz="913392"/>
              <a:t>32</a:t>
            </a:fld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739761539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29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3730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 smtClean="0"/>
          </a:p>
        </p:txBody>
      </p:sp>
      <p:sp>
        <p:nvSpPr>
          <p:cNvPr id="73731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13392"/>
            <a:fld id="{9D4D843E-32AE-435C-B571-317ABDAFA324}" type="slidenum">
              <a:rPr lang="en-US" smtClean="0"/>
              <a:pPr defTabSz="913392"/>
              <a:t>33</a:t>
            </a:fld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426466947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13392"/>
            <a:fld id="{821CF2FE-FD55-4EEC-9023-A5156ABE4C1F}" type="slidenum">
              <a:rPr lang="en-US" smtClean="0"/>
              <a:pPr defTabSz="913392"/>
              <a:t>34</a:t>
            </a:fld>
            <a:endParaRPr lang="en-US" dirty="0" smtClean="0"/>
          </a:p>
        </p:txBody>
      </p:sp>
      <p:sp>
        <p:nvSpPr>
          <p:cNvPr id="757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577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984955341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13392"/>
            <a:fld id="{159798F6-1026-48A0-917D-8EC2D58D2643}" type="slidenum">
              <a:rPr lang="en-US" smtClean="0"/>
              <a:pPr defTabSz="913392"/>
              <a:t>35</a:t>
            </a:fld>
            <a:endParaRPr lang="en-US" dirty="0" smtClean="0"/>
          </a:p>
        </p:txBody>
      </p:sp>
      <p:sp>
        <p:nvSpPr>
          <p:cNvPr id="798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987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316179009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13392"/>
            <a:fld id="{BFD145FB-0545-4855-A968-B16B26A83A3E}" type="slidenum">
              <a:rPr lang="en-US" smtClean="0"/>
              <a:pPr defTabSz="913392"/>
              <a:t>36</a:t>
            </a:fld>
            <a:endParaRPr lang="en-US" dirty="0" smtClean="0"/>
          </a:p>
        </p:txBody>
      </p:sp>
      <p:sp>
        <p:nvSpPr>
          <p:cNvPr id="819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2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762950805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13392"/>
            <a:fld id="{BFD145FB-0545-4855-A968-B16B26A83A3E}" type="slidenum">
              <a:rPr lang="en-US" smtClean="0"/>
              <a:pPr defTabSz="913392"/>
              <a:t>37</a:t>
            </a:fld>
            <a:endParaRPr lang="en-US" dirty="0" smtClean="0"/>
          </a:p>
        </p:txBody>
      </p:sp>
      <p:sp>
        <p:nvSpPr>
          <p:cNvPr id="819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2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948110834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6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13392"/>
            <a:fld id="{59F7DB87-13D1-4C33-B263-04655F864FF9}" type="slidenum">
              <a:rPr lang="en-US" smtClean="0"/>
              <a:pPr defTabSz="913392"/>
              <a:t>38</a:t>
            </a:fld>
            <a:endParaRPr lang="en-US" dirty="0" smtClean="0"/>
          </a:p>
        </p:txBody>
      </p:sp>
      <p:sp>
        <p:nvSpPr>
          <p:cNvPr id="839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397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881696690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13392"/>
            <a:fld id="{7E584059-081E-41D0-AFB4-EB5D98E24342}" type="slidenum">
              <a:rPr lang="en-US" smtClean="0"/>
              <a:pPr defTabSz="913392"/>
              <a:t>39</a:t>
            </a:fld>
            <a:endParaRPr lang="en-US" dirty="0" smtClean="0"/>
          </a:p>
        </p:txBody>
      </p:sp>
      <p:sp>
        <p:nvSpPr>
          <p:cNvPr id="860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601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3809352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13392"/>
            <a:fld id="{BD271A48-0907-4B9A-9683-94634E7A37DB}" type="slidenum">
              <a:rPr lang="en-US" smtClean="0"/>
              <a:pPr defTabSz="913392"/>
              <a:t>4</a:t>
            </a:fld>
            <a:endParaRPr lang="en-US" dirty="0" smtClean="0"/>
          </a:p>
        </p:txBody>
      </p:sp>
      <p:sp>
        <p:nvSpPr>
          <p:cNvPr id="225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966878345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5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88066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 smtClean="0"/>
          </a:p>
        </p:txBody>
      </p:sp>
      <p:sp>
        <p:nvSpPr>
          <p:cNvPr id="88067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13392"/>
            <a:fld id="{F6C4742A-79D8-4429-9E77-9C31B37638CE}" type="slidenum">
              <a:rPr lang="en-US" smtClean="0"/>
              <a:pPr defTabSz="913392"/>
              <a:t>40</a:t>
            </a:fld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303898073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13392"/>
            <a:fld id="{12DEE39B-F2E8-48E6-AE51-21D491C32E14}" type="slidenum">
              <a:rPr lang="en-US" smtClean="0"/>
              <a:pPr defTabSz="913392"/>
              <a:t>41</a:t>
            </a:fld>
            <a:endParaRPr lang="en-US" dirty="0" smtClean="0"/>
          </a:p>
        </p:txBody>
      </p:sp>
      <p:sp>
        <p:nvSpPr>
          <p:cNvPr id="901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011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832711536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13392"/>
            <a:fld id="{0E107901-3AB9-48B7-82D3-B083BF2321A7}" type="slidenum">
              <a:rPr lang="en-US" smtClean="0"/>
              <a:pPr defTabSz="913392"/>
              <a:t>42</a:t>
            </a:fld>
            <a:endParaRPr lang="en-US" dirty="0" smtClean="0"/>
          </a:p>
        </p:txBody>
      </p:sp>
      <p:sp>
        <p:nvSpPr>
          <p:cNvPr id="921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216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514436991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13392"/>
            <a:fld id="{0E107901-3AB9-48B7-82D3-B083BF2321A7}" type="slidenum">
              <a:rPr lang="en-US" smtClean="0"/>
              <a:pPr defTabSz="913392"/>
              <a:t>43</a:t>
            </a:fld>
            <a:endParaRPr lang="en-US" dirty="0" smtClean="0"/>
          </a:p>
        </p:txBody>
      </p:sp>
      <p:sp>
        <p:nvSpPr>
          <p:cNvPr id="921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216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528632489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13392"/>
            <a:fld id="{CFC62525-9136-4C49-85B0-F288520B4FD6}" type="slidenum">
              <a:rPr lang="en-US" smtClean="0"/>
              <a:pPr defTabSz="913392"/>
              <a:t>44</a:t>
            </a:fld>
            <a:endParaRPr lang="en-US" dirty="0" smtClean="0"/>
          </a:p>
        </p:txBody>
      </p:sp>
      <p:sp>
        <p:nvSpPr>
          <p:cNvPr id="962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625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591278083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13392"/>
            <a:fld id="{D7F042DE-6CC1-44CD-B004-FB599CCF985A}" type="slidenum">
              <a:rPr lang="en-US" smtClean="0"/>
              <a:pPr defTabSz="913392"/>
              <a:t>45</a:t>
            </a:fld>
            <a:endParaRPr lang="en-US" dirty="0" smtClean="0"/>
          </a:p>
        </p:txBody>
      </p:sp>
      <p:sp>
        <p:nvSpPr>
          <p:cNvPr id="983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830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94322596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13392"/>
            <a:fld id="{F269FB51-53FA-4BFB-B4F9-D93A49D56225}" type="slidenum">
              <a:rPr lang="en-US" smtClean="0"/>
              <a:pPr defTabSz="913392"/>
              <a:t>46</a:t>
            </a:fld>
            <a:endParaRPr lang="en-US" dirty="0" smtClean="0"/>
          </a:p>
        </p:txBody>
      </p:sp>
      <p:sp>
        <p:nvSpPr>
          <p:cNvPr id="1003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035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504063165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13392"/>
            <a:fld id="{57C5BEE8-4CF6-4DCD-88A4-22DFF83971C9}" type="slidenum">
              <a:rPr lang="en-US" smtClean="0"/>
              <a:pPr defTabSz="913392"/>
              <a:t>47</a:t>
            </a:fld>
            <a:endParaRPr lang="en-US" dirty="0" smtClean="0"/>
          </a:p>
        </p:txBody>
      </p:sp>
      <p:sp>
        <p:nvSpPr>
          <p:cNvPr id="1024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240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435539479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4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13392"/>
            <a:fld id="{EE228228-AC28-4E68-A247-8929559E1C66}" type="slidenum">
              <a:rPr lang="en-US" smtClean="0"/>
              <a:pPr defTabSz="913392"/>
              <a:t>48</a:t>
            </a:fld>
            <a:endParaRPr lang="en-US" dirty="0" smtClean="0"/>
          </a:p>
        </p:txBody>
      </p:sp>
      <p:sp>
        <p:nvSpPr>
          <p:cNvPr id="1044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445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619455329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13392"/>
            <a:fld id="{4DDCA4F3-246F-4D6B-BA99-D24C3528999F}" type="slidenum">
              <a:rPr lang="en-US" smtClean="0"/>
              <a:pPr defTabSz="913392"/>
              <a:t>49</a:t>
            </a:fld>
            <a:endParaRPr lang="en-US" dirty="0" smtClean="0"/>
          </a:p>
        </p:txBody>
      </p:sp>
      <p:sp>
        <p:nvSpPr>
          <p:cNvPr id="1064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649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41303350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13392"/>
            <a:fld id="{03F72CD9-0A9E-44DC-88CE-B96D7D2D8529}" type="slidenum">
              <a:rPr lang="en-US" smtClean="0"/>
              <a:pPr defTabSz="913392"/>
              <a:t>5</a:t>
            </a:fld>
            <a:endParaRPr lang="en-US" dirty="0" smtClean="0"/>
          </a:p>
        </p:txBody>
      </p:sp>
      <p:sp>
        <p:nvSpPr>
          <p:cNvPr id="245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904700647"/>
      </p:ext>
    </p:extLst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13392"/>
            <a:fld id="{4DDCA4F3-246F-4D6B-BA99-D24C3528999F}" type="slidenum">
              <a:rPr lang="en-US" smtClean="0"/>
              <a:pPr defTabSz="913392"/>
              <a:t>50</a:t>
            </a:fld>
            <a:endParaRPr lang="en-US" dirty="0" smtClean="0"/>
          </a:p>
        </p:txBody>
      </p:sp>
      <p:sp>
        <p:nvSpPr>
          <p:cNvPr id="1064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649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00701925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13392"/>
            <a:fld id="{A72B96A3-81AC-4BDE-A6AB-D3BBDC6DB625}" type="slidenum">
              <a:rPr lang="en-US" smtClean="0"/>
              <a:pPr defTabSz="913392"/>
              <a:t>6</a:t>
            </a:fld>
            <a:endParaRPr lang="en-US" dirty="0" smtClean="0"/>
          </a:p>
        </p:txBody>
      </p:sp>
      <p:sp>
        <p:nvSpPr>
          <p:cNvPr id="266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62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73684277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13392"/>
            <a:fld id="{E4CEBBD4-A231-4958-98BF-2F6A2DBA029E}" type="slidenum">
              <a:rPr lang="en-US" smtClean="0"/>
              <a:pPr defTabSz="913392"/>
              <a:t>7</a:t>
            </a:fld>
            <a:endParaRPr lang="en-US" dirty="0" smtClean="0"/>
          </a:p>
        </p:txBody>
      </p:sp>
      <p:sp>
        <p:nvSpPr>
          <p:cNvPr id="286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67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64968093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13392"/>
            <a:fld id="{E4CEBBD4-A231-4958-98BF-2F6A2DBA029E}" type="slidenum">
              <a:rPr lang="en-US" smtClean="0"/>
              <a:pPr defTabSz="913392"/>
              <a:t>8</a:t>
            </a:fld>
            <a:endParaRPr lang="en-US" dirty="0" smtClean="0"/>
          </a:p>
        </p:txBody>
      </p:sp>
      <p:sp>
        <p:nvSpPr>
          <p:cNvPr id="286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67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64968093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13392"/>
            <a:fld id="{3B76CADE-8479-4B23-8BB0-69C3EAC6CE90}" type="slidenum">
              <a:rPr lang="en-US" smtClean="0"/>
              <a:pPr defTabSz="913392"/>
              <a:t>9</a:t>
            </a:fld>
            <a:endParaRPr lang="en-US" dirty="0" smtClean="0"/>
          </a:p>
        </p:txBody>
      </p:sp>
      <p:sp>
        <p:nvSpPr>
          <p:cNvPr id="327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77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89568578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731C2D3-93D5-4BE3-BBB5-D14F08BDEAA6}" type="datetimeFigureOut">
              <a:rPr lang="en-US" smtClean="0"/>
              <a:t>2/26/2016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7960964-6D03-4619-B67A-C2298E61E77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00960779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731C2D3-93D5-4BE3-BBB5-D14F08BDEAA6}" type="datetimeFigureOut">
              <a:rPr lang="en-US" smtClean="0"/>
              <a:t>2/26/2016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7960964-6D03-4619-B67A-C2298E61E77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33369806"/>
      </p:ext>
    </p:extLst>
  </p:cSld>
  <p:clrMapOvr>
    <a:masterClrMapping/>
  </p:clrMapOvr>
  <p:transition spd="slow">
    <p:wipe dir="r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731C2D3-93D5-4BE3-BBB5-D14F08BDEAA6}" type="datetimeFigureOut">
              <a:rPr lang="en-US" smtClean="0"/>
              <a:t>2/26/2016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7960964-6D03-4619-B67A-C2298E61E77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30796592"/>
      </p:ext>
    </p:extLst>
  </p:cSld>
  <p:clrMapOvr>
    <a:masterClrMapping/>
  </p:clrMapOvr>
  <p:transition spd="slow">
    <p:wipe dir="r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>
  <p:cSld name="Title and Content ov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 Same Side Corner Rectangle 4"/>
          <p:cNvSpPr/>
          <p:nvPr userDrawn="1"/>
        </p:nvSpPr>
        <p:spPr>
          <a:xfrm>
            <a:off x="-14844" y="0"/>
            <a:ext cx="9158844" cy="1143000"/>
          </a:xfrm>
          <a:prstGeom prst="round2SameRect">
            <a:avLst>
              <a:gd name="adj1" fmla="val 0"/>
              <a:gd name="adj2" fmla="val 0"/>
            </a:avLst>
          </a:prstGeom>
          <a:solidFill>
            <a:srgbClr val="CFDDF5"/>
          </a:solidFill>
          <a:ln w="9525"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0"/>
            <a:ext cx="84582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81000" y="1447800"/>
            <a:ext cx="8458200" cy="2057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81000" y="3657600"/>
            <a:ext cx="8458200" cy="2057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3574502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0"/>
            <a:ext cx="84582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381000" y="1447800"/>
            <a:ext cx="4152900" cy="4267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86300" y="1447800"/>
            <a:ext cx="4152900" cy="4267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1466725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 algn="l">
              <a:lnSpc>
                <a:spcPct val="90000"/>
              </a:lnSpc>
              <a:defRPr sz="3600">
                <a:solidFill>
                  <a:srgbClr val="3333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45843877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731C2D3-93D5-4BE3-BBB5-D14F08BDEAA6}" type="datetimeFigureOut">
              <a:rPr lang="en-US" smtClean="0"/>
              <a:t>2/26/2016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7960964-6D03-4619-B67A-C2298E61E77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6424725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731C2D3-93D5-4BE3-BBB5-D14F08BDEAA6}" type="datetimeFigureOut">
              <a:rPr lang="en-US" smtClean="0"/>
              <a:t>2/26/2016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7960964-6D03-4619-B67A-C2298E61E77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5074705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731C2D3-93D5-4BE3-BBB5-D14F08BDEAA6}" type="datetimeFigureOut">
              <a:rPr lang="en-US" smtClean="0"/>
              <a:t>2/26/2016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7960964-6D03-4619-B67A-C2298E61E77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68418246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731C2D3-93D5-4BE3-BBB5-D14F08BDEAA6}" type="datetimeFigureOut">
              <a:rPr lang="en-US" smtClean="0"/>
              <a:t>2/26/2016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7960964-6D03-4619-B67A-C2298E61E77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82256070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731C2D3-93D5-4BE3-BBB5-D14F08BDEAA6}" type="datetimeFigureOut">
              <a:rPr lang="en-US" smtClean="0"/>
              <a:t>2/26/2016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7960964-6D03-4619-B67A-C2298E61E77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77050863"/>
      </p:ext>
    </p:extLst>
  </p:cSld>
  <p:clrMapOvr>
    <a:masterClrMapping/>
  </p:clrMapOvr>
  <p:transition spd="slow">
    <p:wipe dir="r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731C2D3-93D5-4BE3-BBB5-D14F08BDEAA6}" type="datetimeFigureOut">
              <a:rPr lang="en-US" smtClean="0"/>
              <a:t>2/26/2016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7960964-6D03-4619-B67A-C2298E61E77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71313171"/>
      </p:ext>
    </p:extLst>
  </p:cSld>
  <p:clrMapOvr>
    <a:masterClrMapping/>
  </p:clrMapOvr>
  <p:transition spd="slow">
    <p:wipe dir="r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731C2D3-93D5-4BE3-BBB5-D14F08BDEAA6}" type="datetimeFigureOut">
              <a:rPr lang="en-US" smtClean="0"/>
              <a:t>2/26/2016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7960964-6D03-4619-B67A-C2298E61E77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55443114"/>
      </p:ext>
    </p:extLst>
  </p:cSld>
  <p:clrMapOvr>
    <a:masterClrMapping/>
  </p:clrMapOvr>
  <p:transition spd="slow">
    <p:wipe dir="r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0" y="0"/>
            <a:ext cx="9144000" cy="5943600"/>
          </a:xfrm>
          <a:prstGeom prst="rect">
            <a:avLst/>
          </a:prstGeom>
          <a:solidFill>
            <a:srgbClr val="E6EDFA"/>
          </a:solidFill>
          <a:ln>
            <a:solidFill>
              <a:srgbClr val="E6EDF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 userDrawn="1"/>
        </p:nvSpPr>
        <p:spPr>
          <a:xfrm>
            <a:off x="0" y="5943600"/>
            <a:ext cx="9144000" cy="914400"/>
          </a:xfrm>
          <a:prstGeom prst="rect">
            <a:avLst/>
          </a:prstGeom>
          <a:solidFill>
            <a:srgbClr val="1B4187"/>
          </a:solidFill>
          <a:ln>
            <a:solidFill>
              <a:srgbClr val="1B418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Round Same Side Corner Rectangle 6"/>
          <p:cNvSpPr/>
          <p:nvPr userDrawn="1"/>
        </p:nvSpPr>
        <p:spPr>
          <a:xfrm>
            <a:off x="-14844" y="0"/>
            <a:ext cx="9158844" cy="1143000"/>
          </a:xfrm>
          <a:prstGeom prst="round2SameRect">
            <a:avLst>
              <a:gd name="adj1" fmla="val 0"/>
              <a:gd name="adj2" fmla="val 0"/>
            </a:avLst>
          </a:prstGeom>
          <a:solidFill>
            <a:srgbClr val="CFDDF5"/>
          </a:solidFill>
          <a:ln w="9525"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52400" y="0"/>
            <a:ext cx="88392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400" y="1295400"/>
            <a:ext cx="88392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cxnSp>
        <p:nvCxnSpPr>
          <p:cNvPr id="11" name="Straight Connector 10"/>
          <p:cNvCxnSpPr/>
          <p:nvPr userDrawn="1"/>
        </p:nvCxnSpPr>
        <p:spPr>
          <a:xfrm>
            <a:off x="0" y="5943600"/>
            <a:ext cx="9144000" cy="0"/>
          </a:xfrm>
          <a:prstGeom prst="line">
            <a:avLst/>
          </a:prstGeom>
          <a:ln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2" name="Rectangle 26"/>
          <p:cNvSpPr>
            <a:spLocks noChangeArrowheads="1"/>
          </p:cNvSpPr>
          <p:nvPr userDrawn="1"/>
        </p:nvSpPr>
        <p:spPr bwMode="auto">
          <a:xfrm>
            <a:off x="6400800" y="5638800"/>
            <a:ext cx="27432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>
              <a:defRPr/>
            </a:pPr>
            <a:r>
              <a:rPr lang="en-US" sz="1400" b="0" dirty="0" smtClean="0"/>
              <a:t>Slide </a:t>
            </a:r>
            <a:fld id="{DE49F46D-539F-46C9-9722-8C56B0978A34}" type="slidenum">
              <a:rPr lang="en-US" sz="1400" b="0"/>
              <a:pPr algn="r">
                <a:defRPr/>
              </a:pPr>
              <a:t>‹#›</a:t>
            </a:fld>
            <a:r>
              <a:rPr lang="en-US" sz="1400" b="0" dirty="0"/>
              <a:t>  </a:t>
            </a:r>
          </a:p>
          <a:p>
            <a:pPr algn="r">
              <a:defRPr/>
            </a:pPr>
            <a:endParaRPr lang="en-US" sz="1200" b="0" dirty="0"/>
          </a:p>
        </p:txBody>
      </p:sp>
    </p:spTree>
    <p:extLst>
      <p:ext uri="{BB962C8B-B14F-4D97-AF65-F5344CB8AC3E}">
        <p14:creationId xmlns:p14="http://schemas.microsoft.com/office/powerpoint/2010/main" val="19765324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1" r:id="rId12"/>
    <p:sldLayoutId id="2147483662" r:id="rId13"/>
  </p:sldLayoutIdLst>
  <p:transition spd="slow">
    <p:wipe dir="r"/>
  </p:transition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rgbClr val="333399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804863" indent="-347663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98563" indent="-284163" algn="l" defTabSz="914400" rtl="0" eaLnBrk="1" latinLnBrk="0" hangingPunct="1">
        <a:spcBef>
          <a:spcPct val="20000"/>
        </a:spcBef>
        <a:buSzPct val="80000"/>
        <a:buFont typeface="Wingdings" panose="05000000000000000000" pitchFamily="2" charset="2"/>
        <a:buChar char="Ø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hyperlink" Target="http://www.phoenixpubliclibrary.org/collegedepot/Pages/Scholarships.aspx" TargetMode="External"/><Relationship Id="rId3" Type="http://schemas.openxmlformats.org/officeDocument/2006/relationships/hyperlink" Target="http://www.azfoundation.org/scholarships" TargetMode="External"/><Relationship Id="rId7" Type="http://schemas.openxmlformats.org/officeDocument/2006/relationships/hyperlink" Target="http://www.dorrancescholarship.com/" TargetMode="Externa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ninascholars.asu.edu/" TargetMode="External"/><Relationship Id="rId11" Type="http://schemas.openxmlformats.org/officeDocument/2006/relationships/hyperlink" Target="http://azhighered.org/" TargetMode="External"/><Relationship Id="rId5" Type="http://schemas.openxmlformats.org/officeDocument/2006/relationships/hyperlink" Target="http://www.flinnscholars.org/" TargetMode="External"/><Relationship Id="rId10" Type="http://schemas.openxmlformats.org/officeDocument/2006/relationships/hyperlink" Target="http://www.tuitionfundingsources.com/" TargetMode="External"/><Relationship Id="rId4" Type="http://schemas.openxmlformats.org/officeDocument/2006/relationships/hyperlink" Target="https://azgrants.az.gov/" TargetMode="External"/><Relationship Id="rId9" Type="http://schemas.openxmlformats.org/officeDocument/2006/relationships/hyperlink" Target="http://www.fastweb.com/" TargetMode="Externa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fafsa.gov/" TargetMode="External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hyperlink" Target="https://fsaid.ed.gov/npas/index.htm" TargetMode="External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fafsa.gov/" TargetMode="External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fafsa.gov/" TargetMode="External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jpeg"/><Relationship Id="rId4" Type="http://schemas.openxmlformats.org/officeDocument/2006/relationships/hyperlink" Target="http://thetalentcode.com/wp-content/uploads/spelling-mistake-1.jpg" TargetMode="Externa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png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gif"/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emf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Financial Aid 101</a:t>
            </a:r>
          </a:p>
        </p:txBody>
      </p:sp>
      <p:sp>
        <p:nvSpPr>
          <p:cNvPr id="19458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0" indent="0" eaLnBrk="1" hangingPunct="1">
              <a:lnSpc>
                <a:spcPct val="95000"/>
              </a:lnSpc>
              <a:spcBef>
                <a:spcPts val="1200"/>
              </a:spcBef>
              <a:buNone/>
            </a:pPr>
            <a:endParaRPr lang="en-US" sz="3000" dirty="0" smtClean="0"/>
          </a:p>
          <a:p>
            <a:pPr marL="0" indent="0" eaLnBrk="1" hangingPunct="1">
              <a:lnSpc>
                <a:spcPct val="95000"/>
              </a:lnSpc>
              <a:spcBef>
                <a:spcPts val="1200"/>
              </a:spcBef>
              <a:buNone/>
            </a:pPr>
            <a:endParaRPr lang="en-US" sz="3000" dirty="0"/>
          </a:p>
          <a:p>
            <a:pPr marL="0" indent="0" eaLnBrk="1" hangingPunct="1">
              <a:lnSpc>
                <a:spcPct val="95000"/>
              </a:lnSpc>
              <a:spcBef>
                <a:spcPts val="1200"/>
              </a:spcBef>
              <a:buNone/>
            </a:pPr>
            <a:endParaRPr lang="en-US" sz="3000" dirty="0" smtClean="0"/>
          </a:p>
          <a:p>
            <a:pPr marL="0" indent="0" eaLnBrk="1" hangingPunct="1">
              <a:lnSpc>
                <a:spcPct val="95000"/>
              </a:lnSpc>
              <a:spcBef>
                <a:spcPts val="1200"/>
              </a:spcBef>
              <a:buNone/>
            </a:pPr>
            <a:r>
              <a:rPr lang="en-US" sz="3600" dirty="0" smtClean="0"/>
              <a:t>			Paying for College</a:t>
            </a:r>
          </a:p>
        </p:txBody>
      </p:sp>
    </p:spTree>
    <p:extLst>
      <p:ext uri="{BB962C8B-B14F-4D97-AF65-F5344CB8AC3E}">
        <p14:creationId xmlns:p14="http://schemas.microsoft.com/office/powerpoint/2010/main" val="3399555537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Gift Aid: Scholarships</a:t>
            </a:r>
          </a:p>
        </p:txBody>
      </p:sp>
      <p:sp>
        <p:nvSpPr>
          <p:cNvPr id="33794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347663" indent="-347663" eaLnBrk="1" hangingPunct="1">
              <a:spcBef>
                <a:spcPts val="5400"/>
              </a:spcBef>
            </a:pPr>
            <a:r>
              <a:rPr lang="en-US" dirty="0" smtClean="0"/>
              <a:t>Money that does not have to be paid back</a:t>
            </a:r>
          </a:p>
          <a:p>
            <a:pPr marL="347663" indent="-347663" eaLnBrk="1" hangingPunct="1">
              <a:spcBef>
                <a:spcPts val="5400"/>
              </a:spcBef>
            </a:pPr>
            <a:r>
              <a:rPr lang="en-US" dirty="0" smtClean="0"/>
              <a:t>Awarded on the basis of merit, skill, or unique characteristic</a:t>
            </a:r>
          </a:p>
          <a:p>
            <a:pPr marL="347663" indent="-347663" eaLnBrk="1" hangingPunct="1">
              <a:spcBef>
                <a:spcPts val="5400"/>
              </a:spcBef>
            </a:pPr>
            <a:r>
              <a:rPr lang="en-US" dirty="0" smtClean="0"/>
              <a:t>A lot of scholarship money is automatically awarded by schools</a:t>
            </a:r>
          </a:p>
          <a:p>
            <a:pPr marL="347663" indent="-347663" eaLnBrk="1" hangingPunct="1">
              <a:spcBef>
                <a:spcPts val="5400"/>
              </a:spcBef>
            </a:pPr>
            <a:r>
              <a:rPr lang="en-US" dirty="0" smtClean="0"/>
              <a:t>Use each school’s scholarship application.</a:t>
            </a:r>
          </a:p>
        </p:txBody>
      </p:sp>
    </p:spTree>
    <p:extLst>
      <p:ext uri="{BB962C8B-B14F-4D97-AF65-F5344CB8AC3E}">
        <p14:creationId xmlns:p14="http://schemas.microsoft.com/office/powerpoint/2010/main" val="3055344991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Gift Aid: Scholarships</a:t>
            </a:r>
          </a:p>
        </p:txBody>
      </p:sp>
      <p:sp>
        <p:nvSpPr>
          <p:cNvPr id="33794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marL="640080" lvl="2" indent="0">
              <a:buNone/>
            </a:pPr>
            <a:r>
              <a:rPr lang="en-US" sz="1900" dirty="0" smtClean="0"/>
              <a:t>Arizona Community Foundation</a:t>
            </a:r>
          </a:p>
          <a:p>
            <a:pPr marL="640080" lvl="2" indent="0">
              <a:buNone/>
            </a:pPr>
            <a:r>
              <a:rPr lang="en-US" sz="1900" dirty="0" smtClean="0">
                <a:hlinkClick r:id="rId3"/>
              </a:rPr>
              <a:t>www.azfoundation.org/scholarships</a:t>
            </a:r>
            <a:endParaRPr lang="en-US" sz="1900" dirty="0"/>
          </a:p>
          <a:p>
            <a:pPr marL="640080" lvl="2" indent="0">
              <a:buNone/>
            </a:pPr>
            <a:r>
              <a:rPr lang="en-US" sz="1900" dirty="0" smtClean="0"/>
              <a:t>Arizona Commission for Post Secondary Education </a:t>
            </a:r>
          </a:p>
          <a:p>
            <a:pPr marL="640080" lvl="2" indent="0">
              <a:buNone/>
            </a:pPr>
            <a:r>
              <a:rPr lang="en-US" sz="1900" dirty="0" smtClean="0">
                <a:hlinkClick r:id="rId4"/>
              </a:rPr>
              <a:t>azgrants.az.gov</a:t>
            </a:r>
            <a:endParaRPr lang="en-US" sz="1900" dirty="0"/>
          </a:p>
          <a:p>
            <a:pPr marL="640080" lvl="2" indent="0">
              <a:buNone/>
            </a:pPr>
            <a:r>
              <a:rPr lang="en-US" sz="1900" dirty="0" err="1"/>
              <a:t>Flinn</a:t>
            </a:r>
            <a:endParaRPr lang="en-US" sz="1900" dirty="0"/>
          </a:p>
          <a:p>
            <a:pPr marL="640080" lvl="2" indent="0">
              <a:buNone/>
            </a:pPr>
            <a:r>
              <a:rPr lang="en-US" sz="1900" dirty="0" smtClean="0">
                <a:hlinkClick r:id="rId5"/>
              </a:rPr>
              <a:t>www.flinnscholars.org</a:t>
            </a:r>
            <a:endParaRPr lang="en-US" sz="1900" dirty="0" smtClean="0"/>
          </a:p>
          <a:p>
            <a:pPr marL="640080" lvl="2" indent="0">
              <a:buNone/>
            </a:pPr>
            <a:r>
              <a:rPr lang="en-US" sz="1900" dirty="0" smtClean="0"/>
              <a:t>Pulliam</a:t>
            </a:r>
            <a:endParaRPr lang="en-US" sz="1900" dirty="0"/>
          </a:p>
          <a:p>
            <a:pPr marL="640080" lvl="2" indent="0">
              <a:buNone/>
            </a:pPr>
            <a:r>
              <a:rPr lang="en-US" sz="1900" dirty="0" smtClean="0">
                <a:hlinkClick r:id="rId6"/>
              </a:rPr>
              <a:t>ninascholars.asu.edu</a:t>
            </a:r>
            <a:endParaRPr lang="en-US" sz="1900" dirty="0" smtClean="0"/>
          </a:p>
          <a:p>
            <a:pPr marL="640080" lvl="2" indent="0">
              <a:buNone/>
            </a:pPr>
            <a:r>
              <a:rPr lang="en-US" sz="1900" dirty="0" err="1" smtClean="0"/>
              <a:t>Dorrance</a:t>
            </a:r>
            <a:endParaRPr lang="en-US" sz="1900" dirty="0"/>
          </a:p>
          <a:p>
            <a:pPr marL="640080" lvl="2" indent="0">
              <a:buNone/>
            </a:pPr>
            <a:r>
              <a:rPr lang="en-US" sz="1900" dirty="0" smtClean="0">
                <a:hlinkClick r:id="rId7"/>
              </a:rPr>
              <a:t>www.dorrancescholarship.com</a:t>
            </a:r>
            <a:endParaRPr lang="en-US" sz="1900" dirty="0"/>
          </a:p>
          <a:p>
            <a:pPr marL="640080" lvl="2" indent="0">
              <a:buNone/>
            </a:pPr>
            <a:r>
              <a:rPr lang="en-US" sz="1900" dirty="0"/>
              <a:t>College Depot </a:t>
            </a:r>
          </a:p>
          <a:p>
            <a:pPr marL="640080" lvl="2" indent="0">
              <a:buNone/>
            </a:pPr>
            <a:r>
              <a:rPr lang="en-US" sz="1900" dirty="0" smtClean="0">
                <a:hlinkClick r:id="rId8"/>
              </a:rPr>
              <a:t>www.phoenixpubliclibrary.org/collegedepot/Pages/Scholarships.aspx</a:t>
            </a:r>
            <a:endParaRPr lang="en-US" sz="1900" dirty="0" smtClean="0"/>
          </a:p>
          <a:p>
            <a:pPr marL="640080" lvl="2" indent="0">
              <a:buNone/>
            </a:pPr>
            <a:r>
              <a:rPr lang="en-US" sz="1900" dirty="0" err="1" smtClean="0"/>
              <a:t>Fastweb</a:t>
            </a:r>
            <a:endParaRPr lang="en-US" sz="1900" dirty="0" smtClean="0"/>
          </a:p>
          <a:p>
            <a:pPr marL="640080" lvl="2" indent="0">
              <a:buNone/>
            </a:pPr>
            <a:r>
              <a:rPr lang="en-US" sz="1900" dirty="0" smtClean="0">
                <a:hlinkClick r:id="rId9"/>
              </a:rPr>
              <a:t>www.fastweb.com</a:t>
            </a:r>
            <a:endParaRPr lang="en-US" sz="1900" dirty="0" smtClean="0"/>
          </a:p>
          <a:p>
            <a:pPr marL="640080" lvl="2" indent="0">
              <a:buNone/>
            </a:pPr>
            <a:r>
              <a:rPr lang="en-US" sz="1900" dirty="0" smtClean="0"/>
              <a:t>Tuition Funding Sources</a:t>
            </a:r>
          </a:p>
          <a:p>
            <a:pPr marL="640080" lvl="2" indent="0">
              <a:buNone/>
            </a:pPr>
            <a:r>
              <a:rPr lang="en-US" sz="1900" dirty="0" smtClean="0">
                <a:hlinkClick r:id="rId10"/>
              </a:rPr>
              <a:t>www.tuitionfundingsources.com</a:t>
            </a:r>
            <a:endParaRPr lang="en-US" sz="1900" dirty="0" smtClean="0"/>
          </a:p>
          <a:p>
            <a:pPr marL="640080" lvl="2" indent="0">
              <a:buNone/>
            </a:pPr>
            <a:r>
              <a:rPr lang="en-US" sz="1900" dirty="0" smtClean="0"/>
              <a:t>Check the Financial Aid / Scholarship website of the school you are applying at!</a:t>
            </a:r>
          </a:p>
          <a:p>
            <a:pPr marL="640080" lvl="2" indent="0">
              <a:buNone/>
            </a:pPr>
            <a:endParaRPr lang="en-US" sz="1900" dirty="0">
              <a:hlinkClick r:id="rId11"/>
            </a:endParaRPr>
          </a:p>
        </p:txBody>
      </p:sp>
    </p:spTree>
    <p:extLst>
      <p:ext uri="{BB962C8B-B14F-4D97-AF65-F5344CB8AC3E}">
        <p14:creationId xmlns:p14="http://schemas.microsoft.com/office/powerpoint/2010/main" val="3580398044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Gift Aid: Grants</a:t>
            </a:r>
          </a:p>
        </p:txBody>
      </p:sp>
      <p:sp>
        <p:nvSpPr>
          <p:cNvPr id="35842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347663" indent="-347663" eaLnBrk="1" hangingPunct="1">
              <a:spcBef>
                <a:spcPts val="5400"/>
              </a:spcBef>
            </a:pPr>
            <a:r>
              <a:rPr lang="en-US" dirty="0" smtClean="0"/>
              <a:t>Money that</a:t>
            </a:r>
            <a:r>
              <a:rPr lang="en-US" dirty="0" smtClean="0">
                <a:solidFill>
                  <a:srgbClr val="CC0099"/>
                </a:solidFill>
              </a:rPr>
              <a:t> </a:t>
            </a:r>
            <a:r>
              <a:rPr lang="en-US" dirty="0" smtClean="0"/>
              <a:t>does not have to be paid back</a:t>
            </a:r>
          </a:p>
          <a:p>
            <a:pPr marL="347663" indent="-347663" eaLnBrk="1" hangingPunct="1">
              <a:spcBef>
                <a:spcPts val="5400"/>
              </a:spcBef>
            </a:pPr>
            <a:r>
              <a:rPr lang="en-US" dirty="0" smtClean="0"/>
              <a:t>Usually awarded on the basis of financial need</a:t>
            </a:r>
          </a:p>
          <a:p>
            <a:pPr marL="347663" indent="-347663" eaLnBrk="1" hangingPunct="1">
              <a:spcBef>
                <a:spcPct val="100000"/>
              </a:spcBef>
              <a:buFontTx/>
              <a:buNone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4082583870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Gift Aid: Grants</a:t>
            </a:r>
          </a:p>
        </p:txBody>
      </p:sp>
      <p:sp>
        <p:nvSpPr>
          <p:cNvPr id="35842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marL="285750" indent="-285750"/>
            <a:r>
              <a:rPr lang="en-US" dirty="0">
                <a:latin typeface="Arial" pitchFamily="34" charset="0"/>
                <a:cs typeface="Arial" pitchFamily="34" charset="0"/>
              </a:rPr>
              <a:t>Federal Pell Grant 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– Up to $5,845 next year</a:t>
            </a:r>
          </a:p>
          <a:p>
            <a:pPr marL="0" indent="0">
              <a:buNone/>
            </a:pPr>
            <a:endParaRPr lang="en-US" dirty="0" smtClean="0">
              <a:latin typeface="Arial" pitchFamily="34" charset="0"/>
              <a:cs typeface="Arial" pitchFamily="34" charset="0"/>
            </a:endParaRPr>
          </a:p>
          <a:p>
            <a:pPr marL="285750" indent="-285750"/>
            <a:r>
              <a:rPr lang="en-US" dirty="0" smtClean="0">
                <a:latin typeface="Arial" pitchFamily="34" charset="0"/>
                <a:cs typeface="Arial" pitchFamily="34" charset="0"/>
              </a:rPr>
              <a:t>Federal </a:t>
            </a:r>
            <a:r>
              <a:rPr lang="en-US" dirty="0">
                <a:latin typeface="Arial" pitchFamily="34" charset="0"/>
                <a:cs typeface="Arial" pitchFamily="34" charset="0"/>
              </a:rPr>
              <a:t>SEOG (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Supplemental </a:t>
            </a:r>
            <a:r>
              <a:rPr lang="en-US" dirty="0">
                <a:latin typeface="Arial" pitchFamily="34" charset="0"/>
                <a:cs typeface="Arial" pitchFamily="34" charset="0"/>
              </a:rPr>
              <a:t>Educational Opportunity) Grant 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– Varies </a:t>
            </a:r>
          </a:p>
          <a:p>
            <a:pPr marL="0" indent="0">
              <a:buNone/>
            </a:pPr>
            <a:endParaRPr lang="en-US" dirty="0" smtClean="0">
              <a:latin typeface="Arial" pitchFamily="34" charset="0"/>
              <a:cs typeface="Arial" pitchFamily="34" charset="0"/>
            </a:endParaRPr>
          </a:p>
          <a:p>
            <a:pPr marL="285750" indent="-285750"/>
            <a:r>
              <a:rPr lang="en-US" dirty="0" smtClean="0">
                <a:latin typeface="Arial" pitchFamily="34" charset="0"/>
                <a:cs typeface="Arial" pitchFamily="34" charset="0"/>
              </a:rPr>
              <a:t>LEAP (Leveraging Educational Assistance Partnership)– Varies</a:t>
            </a:r>
          </a:p>
          <a:p>
            <a:pPr marL="285750" indent="-285750"/>
            <a:endParaRPr lang="en-US" dirty="0">
              <a:latin typeface="Arial" pitchFamily="34" charset="0"/>
              <a:cs typeface="Arial" pitchFamily="34" charset="0"/>
            </a:endParaRPr>
          </a:p>
          <a:p>
            <a:pPr marL="285750" indent="-285750"/>
            <a:r>
              <a:rPr lang="en-US" dirty="0" smtClean="0">
                <a:latin typeface="Arial" pitchFamily="34" charset="0"/>
                <a:cs typeface="Arial" pitchFamily="34" charset="0"/>
              </a:rPr>
              <a:t>TEACH (</a:t>
            </a:r>
            <a:r>
              <a:rPr lang="en-US" dirty="0"/>
              <a:t>Teacher Education Assistance for College and Higher Education </a:t>
            </a:r>
            <a:r>
              <a:rPr lang="en-US" dirty="0" smtClean="0"/>
              <a:t>)- Varies, use caution</a:t>
            </a:r>
            <a:endParaRPr lang="en-US" dirty="0" smtClean="0">
              <a:latin typeface="Arial" pitchFamily="34" charset="0"/>
              <a:cs typeface="Arial" pitchFamily="34" charset="0"/>
            </a:endParaRPr>
          </a:p>
          <a:p>
            <a:pPr marL="0" indent="0">
              <a:buNone/>
            </a:pPr>
            <a:endParaRPr lang="en-US" dirty="0" smtClean="0">
              <a:latin typeface="Arial" pitchFamily="34" charset="0"/>
              <a:cs typeface="Arial" pitchFamily="34" charset="0"/>
            </a:endParaRPr>
          </a:p>
          <a:p>
            <a:pPr marL="285750" indent="-285750"/>
            <a:r>
              <a:rPr lang="en-US" dirty="0" smtClean="0">
                <a:latin typeface="Arial" pitchFamily="34" charset="0"/>
                <a:cs typeface="Arial" pitchFamily="34" charset="0"/>
              </a:rPr>
              <a:t>Grants from the College- Varies</a:t>
            </a:r>
          </a:p>
          <a:p>
            <a:pPr marL="285750" indent="-285750"/>
            <a:endParaRPr lang="en-US" dirty="0" smtClean="0">
              <a:latin typeface="Arial" pitchFamily="34" charset="0"/>
              <a:cs typeface="Arial" pitchFamily="34" charset="0"/>
            </a:endParaRPr>
          </a:p>
          <a:p>
            <a:pPr marL="0" indent="0">
              <a:buNone/>
            </a:pPr>
            <a:endParaRPr lang="en-US" dirty="0">
              <a:latin typeface="Arial" pitchFamily="34" charset="0"/>
              <a:cs typeface="Arial" pitchFamily="34" charset="0"/>
            </a:endParaRPr>
          </a:p>
          <a:p>
            <a:pPr marL="347663" indent="-347663" eaLnBrk="1" hangingPunct="1">
              <a:spcBef>
                <a:spcPct val="100000"/>
              </a:spcBef>
              <a:buFontTx/>
              <a:buNone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42567234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Loans</a:t>
            </a:r>
          </a:p>
        </p:txBody>
      </p:sp>
      <p:sp>
        <p:nvSpPr>
          <p:cNvPr id="37890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spcAft>
                <a:spcPct val="30000"/>
              </a:spcAft>
            </a:pPr>
            <a:r>
              <a:rPr lang="en-US" dirty="0" smtClean="0"/>
              <a:t>Money students and parents borrow to help pay college expenses </a:t>
            </a:r>
          </a:p>
          <a:p>
            <a:pPr eaLnBrk="1" hangingPunct="1">
              <a:spcAft>
                <a:spcPct val="30000"/>
              </a:spcAft>
            </a:pPr>
            <a:r>
              <a:rPr lang="en-US" dirty="0" smtClean="0"/>
              <a:t>Repayment usually begins after education is finished</a:t>
            </a:r>
          </a:p>
          <a:p>
            <a:pPr eaLnBrk="1" hangingPunct="1">
              <a:spcAft>
                <a:spcPct val="30000"/>
              </a:spcAft>
            </a:pPr>
            <a:r>
              <a:rPr lang="en-US" dirty="0" smtClean="0"/>
              <a:t>Only borrow what you need</a:t>
            </a:r>
          </a:p>
          <a:p>
            <a:pPr eaLnBrk="1" hangingPunct="1">
              <a:spcAft>
                <a:spcPct val="30000"/>
              </a:spcAft>
            </a:pPr>
            <a:r>
              <a:rPr lang="en-US" dirty="0" smtClean="0"/>
              <a:t>Consider loans as an investment in the future</a:t>
            </a:r>
          </a:p>
        </p:txBody>
      </p:sp>
    </p:spTree>
    <p:extLst>
      <p:ext uri="{BB962C8B-B14F-4D97-AF65-F5344CB8AC3E}">
        <p14:creationId xmlns:p14="http://schemas.microsoft.com/office/powerpoint/2010/main" val="2924093169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Loans</a:t>
            </a:r>
          </a:p>
        </p:txBody>
      </p:sp>
      <p:sp>
        <p:nvSpPr>
          <p:cNvPr id="37890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pPr eaLnBrk="1" hangingPunct="1">
              <a:spcAft>
                <a:spcPct val="30000"/>
              </a:spcAft>
            </a:pPr>
            <a:r>
              <a:rPr lang="en-US" dirty="0" smtClean="0"/>
              <a:t>Subsidized- Need based, no interest while in school</a:t>
            </a:r>
          </a:p>
          <a:p>
            <a:pPr eaLnBrk="1" hangingPunct="1">
              <a:spcAft>
                <a:spcPct val="30000"/>
              </a:spcAft>
            </a:pPr>
            <a:r>
              <a:rPr lang="en-US" dirty="0" smtClean="0"/>
              <a:t>Unsubsidized- Not need based, interest accrues while you are in school</a:t>
            </a:r>
          </a:p>
          <a:p>
            <a:pPr marL="0" indent="0" eaLnBrk="1" hangingPunct="1">
              <a:spcAft>
                <a:spcPct val="30000"/>
              </a:spcAft>
              <a:buNone/>
            </a:pPr>
            <a:r>
              <a:rPr lang="en-US" dirty="0"/>
              <a:t>		</a:t>
            </a:r>
            <a:r>
              <a:rPr lang="en-US" dirty="0" smtClean="0"/>
              <a:t>4.29% interest rate </a:t>
            </a:r>
          </a:p>
          <a:p>
            <a:pPr>
              <a:spcAft>
                <a:spcPct val="30000"/>
              </a:spcAft>
            </a:pPr>
            <a:r>
              <a:rPr lang="en-US" dirty="0" smtClean="0"/>
              <a:t>PLUS- Loan for your parents</a:t>
            </a:r>
            <a:endParaRPr lang="en-US" dirty="0"/>
          </a:p>
          <a:p>
            <a:pPr marL="1828800" lvl="4" indent="0">
              <a:spcAft>
                <a:spcPct val="30000"/>
              </a:spcAft>
              <a:buNone/>
            </a:pPr>
            <a:r>
              <a:rPr lang="en-US" sz="3200" dirty="0" smtClean="0"/>
              <a:t>6.84% interest rate</a:t>
            </a:r>
          </a:p>
          <a:p>
            <a:pPr marL="1828800" lvl="4" indent="0">
              <a:spcAft>
                <a:spcPct val="30000"/>
              </a:spcAft>
              <a:buNone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743794057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Loans</a:t>
            </a:r>
          </a:p>
        </p:txBody>
      </p:sp>
      <p:sp>
        <p:nvSpPr>
          <p:cNvPr id="37890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eaLnBrk="1" hangingPunct="1">
              <a:spcAft>
                <a:spcPct val="30000"/>
              </a:spcAft>
            </a:pPr>
            <a:r>
              <a:rPr lang="en-US" dirty="0" smtClean="0"/>
              <a:t>Subsidized- $3500  </a:t>
            </a:r>
          </a:p>
          <a:p>
            <a:pPr eaLnBrk="1" hangingPunct="1">
              <a:spcAft>
                <a:spcPct val="30000"/>
              </a:spcAft>
            </a:pPr>
            <a:r>
              <a:rPr lang="en-US" dirty="0" smtClean="0"/>
              <a:t>Unsubsidized- $2000</a:t>
            </a:r>
          </a:p>
          <a:p>
            <a:pPr>
              <a:spcAft>
                <a:spcPct val="30000"/>
              </a:spcAft>
            </a:pPr>
            <a:r>
              <a:rPr lang="en-US" dirty="0" smtClean="0"/>
              <a:t>PLUS- $ Up to cost of attendance – other aid</a:t>
            </a:r>
            <a:endParaRPr lang="en-US" dirty="0"/>
          </a:p>
          <a:p>
            <a:pPr marL="1828800" lvl="4" indent="0">
              <a:spcAft>
                <a:spcPct val="30000"/>
              </a:spcAft>
              <a:buNone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687308872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US" dirty="0" smtClean="0"/>
              <a:t>Work-Study &amp; Student Employment</a:t>
            </a:r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spcAft>
                <a:spcPct val="50000"/>
              </a:spcAft>
              <a:defRPr/>
            </a:pPr>
            <a:r>
              <a:rPr lang="en-US" dirty="0"/>
              <a:t>Allows</a:t>
            </a:r>
            <a:r>
              <a:rPr lang="en-US" dirty="0" smtClean="0"/>
              <a:t> student to earn money to help pay educational costs</a:t>
            </a:r>
          </a:p>
          <a:p>
            <a:pPr marL="735013" lvl="1" indent="-341313" eaLnBrk="1" hangingPunct="1">
              <a:spcAft>
                <a:spcPct val="50000"/>
              </a:spcAft>
              <a:defRPr/>
            </a:pPr>
            <a:r>
              <a:rPr lang="en-US" dirty="0" smtClean="0"/>
              <a:t>A paycheck; or</a:t>
            </a:r>
          </a:p>
          <a:p>
            <a:pPr marL="735013" lvl="1" indent="-341313" eaLnBrk="1" hangingPunct="1">
              <a:spcAft>
                <a:spcPct val="30000"/>
              </a:spcAft>
              <a:defRPr/>
            </a:pPr>
            <a:r>
              <a:rPr lang="en-US" dirty="0" smtClean="0"/>
              <a:t>Nonmonetary compensation, such as room and board</a:t>
            </a:r>
          </a:p>
          <a:p>
            <a:pPr marL="0" indent="0" eaLnBrk="1" hangingPunct="1">
              <a:spcAft>
                <a:spcPct val="30000"/>
              </a:spcAft>
              <a:buNone/>
              <a:defRPr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494638343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Sources of Financial Aid</a:t>
            </a:r>
          </a:p>
        </p:txBody>
      </p:sp>
      <p:sp>
        <p:nvSpPr>
          <p:cNvPr id="41986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eaLnBrk="1" hangingPunct="1">
              <a:spcBef>
                <a:spcPts val="1800"/>
              </a:spcBef>
            </a:pPr>
            <a:r>
              <a:rPr lang="en-US" dirty="0" smtClean="0"/>
              <a:t>Federal government</a:t>
            </a:r>
          </a:p>
          <a:p>
            <a:pPr eaLnBrk="1" hangingPunct="1">
              <a:spcBef>
                <a:spcPts val="1800"/>
              </a:spcBef>
            </a:pPr>
            <a:r>
              <a:rPr lang="en-US" dirty="0" smtClean="0"/>
              <a:t>States</a:t>
            </a:r>
          </a:p>
          <a:p>
            <a:pPr eaLnBrk="1" hangingPunct="1">
              <a:spcBef>
                <a:spcPts val="1800"/>
              </a:spcBef>
            </a:pPr>
            <a:r>
              <a:rPr lang="en-US" dirty="0" smtClean="0"/>
              <a:t>Your college/university</a:t>
            </a:r>
          </a:p>
          <a:p>
            <a:pPr eaLnBrk="1" hangingPunct="1">
              <a:spcBef>
                <a:spcPts val="1800"/>
              </a:spcBef>
            </a:pPr>
            <a:r>
              <a:rPr lang="en-US" dirty="0" smtClean="0"/>
              <a:t>Private sources</a:t>
            </a:r>
          </a:p>
          <a:p>
            <a:pPr eaLnBrk="1" hangingPunct="1">
              <a:spcBef>
                <a:spcPts val="1800"/>
              </a:spcBef>
            </a:pPr>
            <a:r>
              <a:rPr lang="en-US" dirty="0" smtClean="0"/>
              <a:t>Civic organizations and churches</a:t>
            </a:r>
          </a:p>
          <a:p>
            <a:pPr eaLnBrk="1" hangingPunct="1">
              <a:spcBef>
                <a:spcPts val="1800"/>
              </a:spcBef>
            </a:pPr>
            <a:r>
              <a:rPr lang="en-US" dirty="0" smtClean="0"/>
              <a:t>Employers</a:t>
            </a:r>
          </a:p>
        </p:txBody>
      </p:sp>
    </p:spTree>
    <p:extLst>
      <p:ext uri="{BB962C8B-B14F-4D97-AF65-F5344CB8AC3E}">
        <p14:creationId xmlns:p14="http://schemas.microsoft.com/office/powerpoint/2010/main" val="434010866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Federal Government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spcBef>
                <a:spcPct val="100000"/>
              </a:spcBef>
              <a:defRPr/>
            </a:pPr>
            <a:r>
              <a:rPr lang="en-US" dirty="0" smtClean="0"/>
              <a:t>Largest source of financial aid</a:t>
            </a:r>
          </a:p>
          <a:p>
            <a:pPr eaLnBrk="1" hangingPunct="1">
              <a:spcBef>
                <a:spcPct val="100000"/>
              </a:spcBef>
              <a:defRPr/>
            </a:pPr>
            <a:r>
              <a:rPr lang="en-US" dirty="0" smtClean="0"/>
              <a:t>Aid awarded primarily for financial need</a:t>
            </a:r>
          </a:p>
          <a:p>
            <a:pPr eaLnBrk="1" hangingPunct="1">
              <a:spcBef>
                <a:spcPct val="100000"/>
              </a:spcBef>
              <a:defRPr/>
            </a:pPr>
            <a:r>
              <a:rPr lang="en-US" dirty="0" smtClean="0"/>
              <a:t>Must apply each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smtClean="0"/>
              <a:t>year using the FAFSA</a:t>
            </a:r>
          </a:p>
          <a:p>
            <a:pPr eaLnBrk="1" hangingPunct="1">
              <a:spcBef>
                <a:spcPct val="100000"/>
              </a:spcBef>
              <a:buFontTx/>
              <a:buNone/>
              <a:defRPr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547482921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Topics We Will Discuss Tonight</a:t>
            </a:r>
          </a:p>
        </p:txBody>
      </p:sp>
      <p:sp>
        <p:nvSpPr>
          <p:cNvPr id="19458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5000"/>
              </a:lnSpc>
              <a:spcBef>
                <a:spcPts val="1200"/>
              </a:spcBef>
            </a:pPr>
            <a:r>
              <a:rPr lang="en-US" sz="3000" dirty="0" smtClean="0"/>
              <a:t>What is financial aid?</a:t>
            </a:r>
          </a:p>
          <a:p>
            <a:pPr eaLnBrk="1" hangingPunct="1">
              <a:lnSpc>
                <a:spcPct val="95000"/>
              </a:lnSpc>
              <a:spcBef>
                <a:spcPts val="1200"/>
              </a:spcBef>
            </a:pPr>
            <a:r>
              <a:rPr lang="en-US" sz="3000" dirty="0" smtClean="0"/>
              <a:t>Cost of attendance (COA)</a:t>
            </a:r>
          </a:p>
          <a:p>
            <a:pPr eaLnBrk="1" hangingPunct="1">
              <a:lnSpc>
                <a:spcPct val="95000"/>
              </a:lnSpc>
              <a:spcBef>
                <a:spcPts val="1200"/>
              </a:spcBef>
            </a:pPr>
            <a:r>
              <a:rPr lang="en-US" sz="3000" dirty="0" smtClean="0"/>
              <a:t>Expected family contribution (EFC)</a:t>
            </a:r>
          </a:p>
          <a:p>
            <a:pPr eaLnBrk="1" hangingPunct="1">
              <a:lnSpc>
                <a:spcPct val="95000"/>
              </a:lnSpc>
              <a:spcBef>
                <a:spcPts val="1200"/>
              </a:spcBef>
            </a:pPr>
            <a:r>
              <a:rPr lang="en-US" sz="3000" dirty="0"/>
              <a:t>F</a:t>
            </a:r>
            <a:r>
              <a:rPr lang="en-US" sz="3000" dirty="0" smtClean="0"/>
              <a:t>inancial need</a:t>
            </a:r>
          </a:p>
          <a:p>
            <a:pPr eaLnBrk="1" hangingPunct="1">
              <a:lnSpc>
                <a:spcPct val="95000"/>
              </a:lnSpc>
              <a:spcBef>
                <a:spcPts val="1200"/>
              </a:spcBef>
            </a:pPr>
            <a:r>
              <a:rPr lang="en-US" sz="3000" dirty="0" smtClean="0"/>
              <a:t>Types and sources of financial aid</a:t>
            </a:r>
          </a:p>
          <a:p>
            <a:pPr eaLnBrk="1" hangingPunct="1">
              <a:lnSpc>
                <a:spcPct val="95000"/>
              </a:lnSpc>
              <a:spcBef>
                <a:spcPts val="1200"/>
              </a:spcBef>
            </a:pPr>
            <a:r>
              <a:rPr lang="en-US" sz="3000" dirty="0" smtClean="0"/>
              <a:t>FAFSA (Free Application for Federal Student Aid)</a:t>
            </a:r>
          </a:p>
          <a:p>
            <a:pPr eaLnBrk="1" hangingPunct="1">
              <a:lnSpc>
                <a:spcPct val="95000"/>
              </a:lnSpc>
              <a:spcBef>
                <a:spcPts val="1200"/>
              </a:spcBef>
            </a:pPr>
            <a:r>
              <a:rPr lang="en-US" sz="3000" dirty="0" smtClean="0"/>
              <a:t>Special circumstances</a:t>
            </a:r>
          </a:p>
        </p:txBody>
      </p:sp>
    </p:spTree>
    <p:extLst>
      <p:ext uri="{BB962C8B-B14F-4D97-AF65-F5344CB8AC3E}">
        <p14:creationId xmlns:p14="http://schemas.microsoft.com/office/powerpoint/2010/main" val="3400079717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Federal Student Aid Programs</a:t>
            </a:r>
          </a:p>
        </p:txBody>
      </p:sp>
      <p:sp>
        <p:nvSpPr>
          <p:cNvPr id="46082" name="Rectangle 4"/>
          <p:cNvSpPr>
            <a:spLocks noGrp="1" noChangeArrowheads="1"/>
          </p:cNvSpPr>
          <p:nvPr>
            <p:ph type="body" sz="half" idx="1"/>
          </p:nvPr>
        </p:nvSpPr>
        <p:spPr>
          <a:xfrm>
            <a:off x="381000" y="1447800"/>
            <a:ext cx="4267200" cy="4267200"/>
          </a:xfrm>
        </p:spPr>
        <p:txBody>
          <a:bodyPr>
            <a:normAutofit lnSpcReduction="10000"/>
          </a:bodyPr>
          <a:lstStyle/>
          <a:p>
            <a:pPr eaLnBrk="1" hangingPunct="1">
              <a:spcBef>
                <a:spcPts val="600"/>
              </a:spcBef>
            </a:pPr>
            <a:r>
              <a:rPr lang="en-US" sz="2600" dirty="0" smtClean="0"/>
              <a:t>Federal Pell Grant</a:t>
            </a:r>
          </a:p>
          <a:p>
            <a:pPr eaLnBrk="1" hangingPunct="1">
              <a:spcBef>
                <a:spcPts val="600"/>
              </a:spcBef>
            </a:pPr>
            <a:r>
              <a:rPr lang="en-US" sz="2600" dirty="0" smtClean="0"/>
              <a:t>Iraq and Afghanistan Service Grant (IASG)</a:t>
            </a:r>
          </a:p>
          <a:p>
            <a:pPr eaLnBrk="1" hangingPunct="1">
              <a:spcBef>
                <a:spcPts val="600"/>
              </a:spcBef>
            </a:pPr>
            <a:r>
              <a:rPr lang="en-US" sz="2600" dirty="0" smtClean="0"/>
              <a:t>Teacher Education Assistance for College and Higher Education (TEACH) Grant</a:t>
            </a:r>
          </a:p>
          <a:p>
            <a:pPr eaLnBrk="1" hangingPunct="1">
              <a:spcBef>
                <a:spcPts val="600"/>
              </a:spcBef>
            </a:pPr>
            <a:r>
              <a:rPr lang="en-US" sz="2600" dirty="0" smtClean="0"/>
              <a:t>Federal Supplemental Educational Opportunity Grant (FSEOG)</a:t>
            </a:r>
          </a:p>
          <a:p>
            <a:pPr eaLnBrk="1" hangingPunct="1">
              <a:lnSpc>
                <a:spcPct val="90000"/>
              </a:lnSpc>
            </a:pPr>
            <a:endParaRPr lang="en-US" sz="2400" dirty="0" smtClean="0"/>
          </a:p>
        </p:txBody>
      </p:sp>
      <p:sp>
        <p:nvSpPr>
          <p:cNvPr id="46083" name="Rectangle 5"/>
          <p:cNvSpPr>
            <a:spLocks noGrp="1" noChangeArrowheads="1"/>
          </p:cNvSpPr>
          <p:nvPr>
            <p:ph type="body" sz="half" idx="2"/>
          </p:nvPr>
        </p:nvSpPr>
        <p:spPr>
          <a:xfrm>
            <a:off x="4953000" y="1447800"/>
            <a:ext cx="3886200" cy="4267200"/>
          </a:xfrm>
        </p:spPr>
        <p:txBody>
          <a:bodyPr/>
          <a:lstStyle/>
          <a:p>
            <a:pPr eaLnBrk="1" hangingPunct="1">
              <a:spcBef>
                <a:spcPts val="600"/>
              </a:spcBef>
            </a:pPr>
            <a:r>
              <a:rPr lang="en-US" sz="2600" dirty="0" smtClean="0"/>
              <a:t>Federal Perkins Loan</a:t>
            </a:r>
          </a:p>
          <a:p>
            <a:pPr eaLnBrk="1" hangingPunct="1">
              <a:spcBef>
                <a:spcPts val="600"/>
              </a:spcBef>
            </a:pPr>
            <a:r>
              <a:rPr lang="en-US" sz="2600" dirty="0" smtClean="0"/>
              <a:t>Federal Work-Study (FWS)</a:t>
            </a:r>
          </a:p>
          <a:p>
            <a:pPr eaLnBrk="1" hangingPunct="1">
              <a:spcBef>
                <a:spcPts val="600"/>
              </a:spcBef>
            </a:pPr>
            <a:r>
              <a:rPr lang="en-US" sz="2600" dirty="0" smtClean="0"/>
              <a:t>Subsidized and Unsubsidized Federal Direct Student Loans (Direct Loans)</a:t>
            </a:r>
          </a:p>
          <a:p>
            <a:pPr eaLnBrk="1" hangingPunct="1">
              <a:spcBef>
                <a:spcPts val="600"/>
              </a:spcBef>
            </a:pPr>
            <a:r>
              <a:rPr lang="en-US" sz="2600" dirty="0" smtClean="0"/>
              <a:t>PLUS Loans</a:t>
            </a:r>
          </a:p>
        </p:txBody>
      </p:sp>
    </p:spTree>
    <p:extLst>
      <p:ext uri="{BB962C8B-B14F-4D97-AF65-F5344CB8AC3E}">
        <p14:creationId xmlns:p14="http://schemas.microsoft.com/office/powerpoint/2010/main" val="3728208046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2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Colleges and Universities</a:t>
            </a:r>
          </a:p>
        </p:txBody>
      </p:sp>
      <p:sp>
        <p:nvSpPr>
          <p:cNvPr id="48130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spcBef>
                <a:spcPts val="1200"/>
              </a:spcBef>
            </a:pPr>
            <a:r>
              <a:rPr lang="en-US" dirty="0" smtClean="0"/>
              <a:t>Award aid on the basis of both merit and need</a:t>
            </a:r>
          </a:p>
          <a:p>
            <a:pPr eaLnBrk="1" hangingPunct="1">
              <a:spcBef>
                <a:spcPts val="1200"/>
              </a:spcBef>
            </a:pPr>
            <a:r>
              <a:rPr lang="en-US" dirty="0" smtClean="0"/>
              <a:t>Use information from the FAFSA and/or institutional applications</a:t>
            </a:r>
          </a:p>
          <a:p>
            <a:pPr eaLnBrk="1" hangingPunct="1">
              <a:spcBef>
                <a:spcPts val="1200"/>
              </a:spcBef>
            </a:pPr>
            <a:r>
              <a:rPr lang="en-US" dirty="0" smtClean="0"/>
              <a:t>Deadlines and application requirements vary by institution</a:t>
            </a:r>
          </a:p>
          <a:p>
            <a:pPr lvl="1">
              <a:spcBef>
                <a:spcPts val="1200"/>
              </a:spcBef>
            </a:pPr>
            <a:r>
              <a:rPr lang="en-US" dirty="0" smtClean="0"/>
              <a:t>Check with each college or university. Most want your file done March 1</a:t>
            </a:r>
            <a:r>
              <a:rPr lang="en-US" baseline="30000" dirty="0" smtClean="0"/>
              <a:t>st</a:t>
            </a:r>
            <a:r>
              <a:rPr lang="en-US" dirty="0" smtClean="0"/>
              <a:t> or earlier.</a:t>
            </a:r>
          </a:p>
        </p:txBody>
      </p:sp>
    </p:spTree>
    <p:extLst>
      <p:ext uri="{BB962C8B-B14F-4D97-AF65-F5344CB8AC3E}">
        <p14:creationId xmlns:p14="http://schemas.microsoft.com/office/powerpoint/2010/main" val="4187148529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Private Sources</a:t>
            </a:r>
          </a:p>
        </p:txBody>
      </p:sp>
      <p:sp>
        <p:nvSpPr>
          <p:cNvPr id="50178" name="Rectangle 3"/>
          <p:cNvSpPr>
            <a:spLocks noGrp="1" noChangeArrowheads="1"/>
          </p:cNvSpPr>
          <p:nvPr>
            <p:ph idx="1"/>
          </p:nvPr>
        </p:nvSpPr>
        <p:spPr>
          <a:xfrm>
            <a:off x="152400" y="1295400"/>
            <a:ext cx="8610600" cy="4525963"/>
          </a:xfrm>
        </p:spPr>
        <p:txBody>
          <a:bodyPr/>
          <a:lstStyle/>
          <a:p>
            <a:pPr eaLnBrk="1" hangingPunct="1">
              <a:spcBef>
                <a:spcPts val="3600"/>
              </a:spcBef>
            </a:pPr>
            <a:r>
              <a:rPr lang="en-US" dirty="0" smtClean="0"/>
              <a:t>Foundations, businesses, charitable organizations</a:t>
            </a:r>
          </a:p>
          <a:p>
            <a:pPr eaLnBrk="1" hangingPunct="1">
              <a:spcBef>
                <a:spcPts val="3600"/>
              </a:spcBef>
            </a:pPr>
            <a:r>
              <a:rPr lang="en-US" dirty="0" smtClean="0"/>
              <a:t>Deadlines and application procedures vary widely</a:t>
            </a:r>
          </a:p>
          <a:p>
            <a:pPr eaLnBrk="1" hangingPunct="1">
              <a:spcBef>
                <a:spcPts val="3600"/>
              </a:spcBef>
            </a:pPr>
            <a:r>
              <a:rPr lang="en-US" dirty="0" smtClean="0"/>
              <a:t>Begin researching private aid sources early</a:t>
            </a:r>
          </a:p>
        </p:txBody>
      </p:sp>
    </p:spTree>
    <p:extLst>
      <p:ext uri="{BB962C8B-B14F-4D97-AF65-F5344CB8AC3E}">
        <p14:creationId xmlns:p14="http://schemas.microsoft.com/office/powerpoint/2010/main" val="4047753218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Civic Organizations and Churches</a:t>
            </a:r>
          </a:p>
        </p:txBody>
      </p:sp>
      <p:sp>
        <p:nvSpPr>
          <p:cNvPr id="52226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spcBef>
                <a:spcPct val="70000"/>
              </a:spcBef>
            </a:pPr>
            <a:r>
              <a:rPr lang="en-US" dirty="0" smtClean="0"/>
              <a:t>Research what is available in community</a:t>
            </a:r>
          </a:p>
          <a:p>
            <a:pPr eaLnBrk="1" hangingPunct="1">
              <a:spcBef>
                <a:spcPct val="70000"/>
              </a:spcBef>
            </a:pPr>
            <a:r>
              <a:rPr lang="en-US" dirty="0" smtClean="0"/>
              <a:t>Organizations and churches</a:t>
            </a:r>
          </a:p>
          <a:p>
            <a:pPr eaLnBrk="1" hangingPunct="1">
              <a:spcBef>
                <a:spcPct val="70000"/>
              </a:spcBef>
            </a:pPr>
            <a:r>
              <a:rPr lang="en-US" dirty="0" smtClean="0"/>
              <a:t>Application process usually occurs during spring of senior year</a:t>
            </a:r>
          </a:p>
          <a:p>
            <a:pPr eaLnBrk="1" hangingPunct="1">
              <a:spcBef>
                <a:spcPct val="70000"/>
              </a:spcBef>
            </a:pPr>
            <a:r>
              <a:rPr lang="en-US" dirty="0" smtClean="0"/>
              <a:t>Small scholarships, but they can add up</a:t>
            </a:r>
          </a:p>
        </p:txBody>
      </p:sp>
    </p:spTree>
    <p:extLst>
      <p:ext uri="{BB962C8B-B14F-4D97-AF65-F5344CB8AC3E}">
        <p14:creationId xmlns:p14="http://schemas.microsoft.com/office/powerpoint/2010/main" val="2588914929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Employers</a:t>
            </a:r>
          </a:p>
        </p:txBody>
      </p:sp>
      <p:sp>
        <p:nvSpPr>
          <p:cNvPr id="54274" name="Rectangle 3"/>
          <p:cNvSpPr>
            <a:spLocks noGrp="1" noChangeArrowheads="1"/>
          </p:cNvSpPr>
          <p:nvPr>
            <p:ph idx="1"/>
          </p:nvPr>
        </p:nvSpPr>
        <p:spPr>
          <a:xfrm>
            <a:off x="152400" y="1295400"/>
            <a:ext cx="8610600" cy="4525963"/>
          </a:xfrm>
        </p:spPr>
        <p:txBody>
          <a:bodyPr/>
          <a:lstStyle/>
          <a:p>
            <a:pPr eaLnBrk="1" hangingPunct="1">
              <a:spcBef>
                <a:spcPct val="100000"/>
              </a:spcBef>
            </a:pPr>
            <a:r>
              <a:rPr lang="en-US" dirty="0" smtClean="0"/>
              <a:t>Companies may have scholarships available to the children of employees</a:t>
            </a:r>
          </a:p>
          <a:p>
            <a:pPr eaLnBrk="1" hangingPunct="1">
              <a:spcBef>
                <a:spcPct val="100000"/>
              </a:spcBef>
            </a:pPr>
            <a:r>
              <a:rPr lang="en-US" dirty="0" smtClean="0"/>
              <a:t>Companies may have educational benefits for their employees</a:t>
            </a:r>
          </a:p>
        </p:txBody>
      </p:sp>
    </p:spTree>
    <p:extLst>
      <p:ext uri="{BB962C8B-B14F-4D97-AF65-F5344CB8AC3E}">
        <p14:creationId xmlns:p14="http://schemas.microsoft.com/office/powerpoint/2010/main" val="3342183904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Individual Development Accounts</a:t>
            </a:r>
          </a:p>
        </p:txBody>
      </p:sp>
      <p:sp>
        <p:nvSpPr>
          <p:cNvPr id="105474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spcBef>
                <a:spcPts val="1800"/>
              </a:spcBef>
            </a:pPr>
            <a:r>
              <a:rPr lang="en-US" dirty="0" smtClean="0"/>
              <a:t>Student saves $1 and for every $1 a student saves, an outside grant agency contributes. $3-$8 depending on the program.</a:t>
            </a:r>
          </a:p>
          <a:p>
            <a:pPr eaLnBrk="1" hangingPunct="1">
              <a:spcBef>
                <a:spcPts val="1800"/>
              </a:spcBef>
            </a:pPr>
            <a:r>
              <a:rPr lang="en-US" dirty="0" smtClean="0"/>
              <a:t>Check with your school as these are limited and there are specific criteria on who is eligible.</a:t>
            </a: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0" y="4114800"/>
            <a:ext cx="4953000" cy="23928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98535095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1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US" dirty="0" smtClean="0"/>
              <a:t>Free Application for Federal Student Aid (FAFSA)</a:t>
            </a:r>
          </a:p>
        </p:txBody>
      </p:sp>
      <p:sp>
        <p:nvSpPr>
          <p:cNvPr id="56322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dirty="0"/>
              <a:t>C</a:t>
            </a:r>
            <a:r>
              <a:rPr lang="en-US" dirty="0" smtClean="0"/>
              <a:t>ollects demographic and financial information about the student and family.</a:t>
            </a:r>
          </a:p>
          <a:p>
            <a:pPr eaLnBrk="1" hangingPunct="1"/>
            <a:r>
              <a:rPr lang="en-US" sz="3000" dirty="0" smtClean="0"/>
              <a:t>Available in English						 and Spanish</a:t>
            </a:r>
          </a:p>
          <a:p>
            <a:pPr eaLnBrk="1" hangingPunct="1"/>
            <a:r>
              <a:rPr lang="en-US" sz="3000" dirty="0" smtClean="0"/>
              <a:t>Free</a:t>
            </a:r>
          </a:p>
          <a:p>
            <a:pPr marL="0" indent="0" eaLnBrk="1" hangingPunct="1">
              <a:buNone/>
            </a:pPr>
            <a:endParaRPr lang="en-US" sz="3000" dirty="0" smtClean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70935" y="2362200"/>
            <a:ext cx="5495925" cy="36219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45659696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6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FAFSA</a:t>
            </a:r>
          </a:p>
        </p:txBody>
      </p:sp>
      <p:sp>
        <p:nvSpPr>
          <p:cNvPr id="58370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Information used to calculate the expected family contribution (EFC)</a:t>
            </a:r>
          </a:p>
          <a:p>
            <a:pPr marL="790575" lvl="1" indent="-341313" eaLnBrk="1" hangingPunct="1">
              <a:spcBef>
                <a:spcPct val="40000"/>
              </a:spcBef>
            </a:pPr>
            <a:r>
              <a:rPr lang="en-US" dirty="0"/>
              <a:t>A</a:t>
            </a:r>
            <a:r>
              <a:rPr lang="en-US" dirty="0" smtClean="0"/>
              <a:t>mount of money a student and his or her family may reasonably be expected to contribute towards the cost of the student’s education for an academic year</a:t>
            </a:r>
          </a:p>
          <a:p>
            <a:pPr eaLnBrk="1" hangingPunct="1">
              <a:spcBef>
                <a:spcPct val="75000"/>
              </a:spcBef>
            </a:pPr>
            <a:r>
              <a:rPr lang="en-US" dirty="0" smtClean="0"/>
              <a:t>Colleges use EFC to award financial aid</a:t>
            </a:r>
          </a:p>
        </p:txBody>
      </p:sp>
    </p:spTree>
    <p:extLst>
      <p:ext uri="{BB962C8B-B14F-4D97-AF65-F5344CB8AC3E}">
        <p14:creationId xmlns:p14="http://schemas.microsoft.com/office/powerpoint/2010/main" val="486568676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FAFSA</a:t>
            </a:r>
          </a:p>
        </p:txBody>
      </p:sp>
      <p:sp>
        <p:nvSpPr>
          <p:cNvPr id="24579" name="Rectangle 3"/>
          <p:cNvSpPr>
            <a:spLocks noGrp="1" noChangeArrowheads="1"/>
          </p:cNvSpPr>
          <p:nvPr>
            <p:ph idx="1"/>
          </p:nvPr>
        </p:nvSpPr>
        <p:spPr>
          <a:xfrm>
            <a:off x="152400" y="1295400"/>
            <a:ext cx="8686800" cy="4525963"/>
          </a:xfrm>
        </p:spPr>
        <p:txBody>
          <a:bodyPr>
            <a:normAutofit fontScale="92500"/>
          </a:bodyPr>
          <a:lstStyle/>
          <a:p>
            <a:pPr eaLnBrk="1" hangingPunct="1">
              <a:spcBef>
                <a:spcPct val="50000"/>
              </a:spcBef>
              <a:defRPr/>
            </a:pPr>
            <a:r>
              <a:rPr lang="en-US" dirty="0" smtClean="0"/>
              <a:t>May be filed at any time during an academic year, but no earlier than the January 1</a:t>
            </a:r>
            <a:r>
              <a:rPr lang="en-US" baseline="30000" dirty="0" smtClean="0"/>
              <a:t>st</a:t>
            </a:r>
            <a:r>
              <a:rPr lang="en-US" dirty="0" smtClean="0"/>
              <a:t> prior to the academic year for which the student requests aid</a:t>
            </a:r>
          </a:p>
          <a:p>
            <a:pPr eaLnBrk="1" hangingPunct="1">
              <a:spcBef>
                <a:spcPct val="50000"/>
              </a:spcBef>
              <a:defRPr/>
            </a:pPr>
            <a:r>
              <a:rPr lang="en-US" dirty="0" smtClean="0"/>
              <a:t>For the 2016–17 academic year, the FAFSA became available January 1, 2016. For the 2017-18 academic year it will be available October 1, 2016.</a:t>
            </a:r>
            <a:endParaRPr lang="en-US" strike="sngStrike" dirty="0" smtClean="0"/>
          </a:p>
          <a:p>
            <a:pPr eaLnBrk="1" hangingPunct="1">
              <a:spcBef>
                <a:spcPct val="50000"/>
              </a:spcBef>
              <a:defRPr/>
            </a:pPr>
            <a:r>
              <a:rPr lang="en-US" dirty="0" smtClean="0"/>
              <a:t>Priority dates at most colleges</a:t>
            </a:r>
          </a:p>
        </p:txBody>
      </p:sp>
    </p:spTree>
    <p:extLst>
      <p:ext uri="{BB962C8B-B14F-4D97-AF65-F5344CB8AC3E}">
        <p14:creationId xmlns:p14="http://schemas.microsoft.com/office/powerpoint/2010/main" val="3500187259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5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0"/>
            <a:ext cx="8686800" cy="1143000"/>
          </a:xfrm>
        </p:spPr>
        <p:txBody>
          <a:bodyPr/>
          <a:lstStyle/>
          <a:p>
            <a:pPr eaLnBrk="1" hangingPunct="1"/>
            <a:r>
              <a:rPr lang="en-US" dirty="0" smtClean="0"/>
              <a:t>FAFSA</a:t>
            </a:r>
            <a:endParaRPr lang="en-US" dirty="0" smtClean="0">
              <a:solidFill>
                <a:schemeClr val="tx2"/>
              </a:solidFill>
            </a:endParaRPr>
          </a:p>
        </p:txBody>
      </p:sp>
      <p:sp>
        <p:nvSpPr>
          <p:cNvPr id="25603" name="Rectangle 5"/>
          <p:cNvSpPr>
            <a:spLocks noGrp="1" noChangeArrowheads="1"/>
          </p:cNvSpPr>
          <p:nvPr>
            <p:ph type="body" sz="half" idx="2"/>
          </p:nvPr>
        </p:nvSpPr>
        <p:spPr>
          <a:xfrm>
            <a:off x="381000" y="2971800"/>
            <a:ext cx="8458200" cy="28194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spcBef>
                <a:spcPct val="25000"/>
              </a:spcBef>
              <a:defRPr/>
            </a:pPr>
            <a:r>
              <a:rPr lang="en-US" sz="2800" dirty="0" smtClean="0"/>
              <a:t>Website: </a:t>
            </a:r>
            <a:r>
              <a:rPr lang="en-US" sz="2800" dirty="0" smtClean="0">
                <a:hlinkClick r:id="rId3"/>
              </a:rPr>
              <a:t>www.fafsa.gov</a:t>
            </a:r>
            <a:r>
              <a:rPr lang="en-US" sz="2800" dirty="0" smtClean="0"/>
              <a:t>  </a:t>
            </a:r>
          </a:p>
          <a:p>
            <a:pPr eaLnBrk="1" hangingPunct="1">
              <a:lnSpc>
                <a:spcPct val="90000"/>
              </a:lnSpc>
              <a:spcBef>
                <a:spcPct val="25000"/>
              </a:spcBef>
              <a:defRPr/>
            </a:pPr>
            <a:r>
              <a:rPr lang="en-US" sz="2800" dirty="0" smtClean="0"/>
              <a:t>FAFSA on the Web Worksheet:</a:t>
            </a:r>
          </a:p>
          <a:p>
            <a:pPr marL="790575" lvl="1" indent="-341313" eaLnBrk="1" hangingPunct="1">
              <a:lnSpc>
                <a:spcPct val="90000"/>
              </a:lnSpc>
              <a:spcBef>
                <a:spcPct val="25000"/>
              </a:spcBef>
              <a:defRPr/>
            </a:pPr>
            <a:r>
              <a:rPr lang="en-US" sz="2600" dirty="0" smtClean="0"/>
              <a:t>Used as “pre-application” worksheet</a:t>
            </a:r>
            <a:endParaRPr lang="en-US" sz="2600" baseline="30000" dirty="0" smtClean="0"/>
          </a:p>
          <a:p>
            <a:pPr marL="790575" lvl="1" indent="-341313" eaLnBrk="1" hangingPunct="1">
              <a:lnSpc>
                <a:spcPct val="90000"/>
              </a:lnSpc>
              <a:spcBef>
                <a:spcPct val="25000"/>
              </a:spcBef>
              <a:defRPr/>
            </a:pPr>
            <a:r>
              <a:rPr lang="en-US" sz="2600" dirty="0" smtClean="0"/>
              <a:t>Questions follow order of FAFSA on the Web</a:t>
            </a:r>
          </a:p>
        </p:txBody>
      </p:sp>
      <p:pic>
        <p:nvPicPr>
          <p:cNvPr id="3" name="Content Placeholder 2"/>
          <p:cNvPicPr>
            <a:picLocks noGrp="1" noChangeAspect="1"/>
          </p:cNvPicPr>
          <p:nvPr>
            <p:ph sz="half"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1371600"/>
            <a:ext cx="8534400" cy="1495488"/>
          </a:xfrm>
        </p:spPr>
      </p:pic>
    </p:spTree>
    <p:extLst>
      <p:ext uri="{BB962C8B-B14F-4D97-AF65-F5344CB8AC3E}">
        <p14:creationId xmlns:p14="http://schemas.microsoft.com/office/powerpoint/2010/main" val="2323563669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What is Financial Aid?</a:t>
            </a:r>
          </a:p>
        </p:txBody>
      </p:sp>
      <p:sp>
        <p:nvSpPr>
          <p:cNvPr id="2150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0999" y="1447800"/>
            <a:ext cx="5410201" cy="4038600"/>
          </a:xfrm>
        </p:spPr>
        <p:txBody>
          <a:bodyPr/>
          <a:lstStyle/>
          <a:p>
            <a:pPr marL="0" indent="0" eaLnBrk="1" hangingPunct="1">
              <a:buFontTx/>
              <a:buNone/>
            </a:pPr>
            <a:r>
              <a:rPr lang="en-US" dirty="0" smtClean="0"/>
              <a:t>Funds for students and families to help pay for college.</a:t>
            </a:r>
          </a:p>
          <a:p>
            <a:pPr marL="0" indent="0" eaLnBrk="1" hangingPunct="1">
              <a:buFontTx/>
              <a:buNone/>
            </a:pPr>
            <a:endParaRPr lang="en-US" dirty="0" smtClean="0"/>
          </a:p>
          <a:p>
            <a:pPr marL="0" indent="0" eaLnBrk="1" hangingPunct="1">
              <a:buFontTx/>
              <a:buNone/>
            </a:pPr>
            <a:endParaRPr lang="en-US" dirty="0" smtClean="0"/>
          </a:p>
        </p:txBody>
      </p:sp>
      <p:sp>
        <p:nvSpPr>
          <p:cNvPr id="2" name="AutoShape 2" descr="Image result for college belushi"/>
          <p:cNvSpPr>
            <a:spLocks noChangeAspect="1" noChangeArrowheads="1"/>
          </p:cNvSpPr>
          <p:nvPr/>
        </p:nvSpPr>
        <p:spPr bwMode="auto">
          <a:xfrm>
            <a:off x="0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030" name="Picture 6" descr="http://static.fastcommerce.com/content/ff808081163c05b001169d6655243ae9/Animal_House_poster_College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3600" y="1219200"/>
            <a:ext cx="3114675" cy="4648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63680053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FAFSA</a:t>
            </a:r>
          </a:p>
        </p:txBody>
      </p:sp>
      <p:sp>
        <p:nvSpPr>
          <p:cNvPr id="2662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spcBef>
                <a:spcPts val="1800"/>
              </a:spcBef>
              <a:buFontTx/>
              <a:buNone/>
              <a:defRPr/>
            </a:pPr>
            <a:endParaRPr lang="en-US" dirty="0" smtClean="0"/>
          </a:p>
          <a:p>
            <a:pPr eaLnBrk="1" hangingPunct="1">
              <a:spcBef>
                <a:spcPts val="2400"/>
              </a:spcBef>
              <a:defRPr/>
            </a:pPr>
            <a:r>
              <a:rPr lang="en-US" dirty="0" smtClean="0"/>
              <a:t>Built-in edits to prevent costly errors</a:t>
            </a:r>
          </a:p>
          <a:p>
            <a:pPr eaLnBrk="1" hangingPunct="1">
              <a:spcBef>
                <a:spcPts val="2400"/>
              </a:spcBef>
              <a:defRPr/>
            </a:pPr>
            <a:r>
              <a:rPr lang="en-US" dirty="0" smtClean="0"/>
              <a:t>Skip-logic allows student and/or parent to skip unnecessary questions</a:t>
            </a:r>
          </a:p>
          <a:p>
            <a:pPr eaLnBrk="1" hangingPunct="1">
              <a:spcBef>
                <a:spcPts val="2400"/>
              </a:spcBef>
              <a:defRPr/>
            </a:pPr>
            <a:r>
              <a:rPr lang="en-US" dirty="0" smtClean="0"/>
              <a:t>Option to use Internal Revenue Service (IRS) Data Retrieval Tool (DRT) to import tax data</a:t>
            </a:r>
          </a:p>
        </p:txBody>
      </p:sp>
    </p:spTree>
    <p:extLst>
      <p:ext uri="{BB962C8B-B14F-4D97-AF65-F5344CB8AC3E}">
        <p14:creationId xmlns:p14="http://schemas.microsoft.com/office/powerpoint/2010/main" val="4029663764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0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IRS Data Retrieval Tool </a:t>
            </a:r>
          </a:p>
        </p:txBody>
      </p:sp>
      <p:sp>
        <p:nvSpPr>
          <p:cNvPr id="68610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Bef>
                <a:spcPts val="1200"/>
              </a:spcBef>
            </a:pPr>
            <a:r>
              <a:rPr lang="en-US" dirty="0" smtClean="0"/>
              <a:t>While completing FAFSA, applicant may submit real-time request to IRS for tax data</a:t>
            </a:r>
          </a:p>
          <a:p>
            <a:pPr>
              <a:spcBef>
                <a:spcPts val="1200"/>
              </a:spcBef>
            </a:pPr>
            <a:r>
              <a:rPr lang="en-US" dirty="0" smtClean="0"/>
              <a:t>IRS will authenticate taxpayer’s identity</a:t>
            </a:r>
          </a:p>
          <a:p>
            <a:pPr>
              <a:spcBef>
                <a:spcPts val="1200"/>
              </a:spcBef>
            </a:pPr>
            <a:r>
              <a:rPr lang="en-US" dirty="0" smtClean="0"/>
              <a:t>If match found, IRS sends real-time results to applicant in new browser window</a:t>
            </a:r>
          </a:p>
          <a:p>
            <a:pPr>
              <a:spcBef>
                <a:spcPts val="1200"/>
              </a:spcBef>
            </a:pPr>
            <a:r>
              <a:rPr lang="en-US" dirty="0" smtClean="0"/>
              <a:t>Applicant chooses whether or not to transfer data to FAFSA</a:t>
            </a:r>
          </a:p>
        </p:txBody>
      </p:sp>
    </p:spTree>
    <p:extLst>
      <p:ext uri="{BB962C8B-B14F-4D97-AF65-F5344CB8AC3E}">
        <p14:creationId xmlns:p14="http://schemas.microsoft.com/office/powerpoint/2010/main" val="2177817598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IRS Data Retrieval Tool (DRT) </a:t>
            </a:r>
          </a:p>
        </p:txBody>
      </p:sp>
      <p:pic>
        <p:nvPicPr>
          <p:cNvPr id="5122" name="Picture 2" descr="Sail Boa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24311"/>
            <a:ext cx="9128761" cy="51240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8675" name="Content Placeholder 2"/>
          <p:cNvSpPr>
            <a:spLocks noGrp="1"/>
          </p:cNvSpPr>
          <p:nvPr>
            <p:ph idx="1"/>
          </p:nvPr>
        </p:nvSpPr>
        <p:spPr>
          <a:xfrm>
            <a:off x="533400" y="1828800"/>
            <a:ext cx="8458200" cy="4419600"/>
          </a:xfrm>
        </p:spPr>
        <p:txBody>
          <a:bodyPr>
            <a:normAutofit lnSpcReduction="10000"/>
          </a:bodyPr>
          <a:lstStyle/>
          <a:p>
            <a:pPr>
              <a:spcBef>
                <a:spcPts val="4200"/>
              </a:spcBef>
              <a:defRPr/>
            </a:pPr>
            <a:r>
              <a:rPr lang="en-US" dirty="0" smtClean="0">
                <a:solidFill>
                  <a:schemeClr val="bg1"/>
                </a:solidFill>
              </a:rPr>
              <a:t>Available early February 2016 for 2016–17</a:t>
            </a:r>
          </a:p>
          <a:p>
            <a:pPr>
              <a:spcBef>
                <a:spcPts val="4200"/>
              </a:spcBef>
              <a:defRPr/>
            </a:pPr>
            <a:r>
              <a:rPr lang="en-US" dirty="0" smtClean="0">
                <a:solidFill>
                  <a:schemeClr val="bg1"/>
                </a:solidFill>
              </a:rPr>
              <a:t>Participation is voluntary</a:t>
            </a:r>
          </a:p>
          <a:p>
            <a:pPr>
              <a:spcBef>
                <a:spcPts val="4200"/>
              </a:spcBef>
              <a:defRPr/>
            </a:pPr>
            <a:endParaRPr lang="en-US" dirty="0">
              <a:solidFill>
                <a:schemeClr val="bg1"/>
              </a:solidFill>
            </a:endParaRPr>
          </a:p>
          <a:p>
            <a:pPr>
              <a:spcBef>
                <a:spcPts val="4200"/>
              </a:spcBef>
              <a:defRPr/>
            </a:pPr>
            <a:endParaRPr lang="en-US" dirty="0">
              <a:solidFill>
                <a:schemeClr val="bg1"/>
              </a:solidFill>
            </a:endParaRPr>
          </a:p>
          <a:p>
            <a:pPr>
              <a:spcBef>
                <a:spcPts val="4200"/>
              </a:spcBef>
              <a:defRPr/>
            </a:pPr>
            <a:r>
              <a:rPr lang="en-US" dirty="0" smtClean="0">
                <a:solidFill>
                  <a:schemeClr val="bg1"/>
                </a:solidFill>
              </a:rPr>
              <a:t>Reduces documents requested by financial aid </a:t>
            </a:r>
          </a:p>
        </p:txBody>
      </p:sp>
    </p:spTree>
    <p:extLst>
      <p:ext uri="{BB962C8B-B14F-4D97-AF65-F5344CB8AC3E}">
        <p14:creationId xmlns:p14="http://schemas.microsoft.com/office/powerpoint/2010/main" val="373877956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IRS Data Retrieval Tool</a:t>
            </a:r>
          </a:p>
        </p:txBody>
      </p:sp>
      <p:sp>
        <p:nvSpPr>
          <p:cNvPr id="72706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Bef>
                <a:spcPts val="3000"/>
              </a:spcBef>
            </a:pPr>
            <a:r>
              <a:rPr lang="en-US" dirty="0" smtClean="0"/>
              <a:t>Some will be unable to use IRS DRT</a:t>
            </a:r>
          </a:p>
          <a:p>
            <a:pPr>
              <a:spcBef>
                <a:spcPts val="3000"/>
              </a:spcBef>
            </a:pPr>
            <a:r>
              <a:rPr lang="en-US" dirty="0" smtClean="0"/>
              <a:t>Examples include:</a:t>
            </a:r>
          </a:p>
          <a:p>
            <a:pPr lvl="1">
              <a:spcBef>
                <a:spcPts val="3000"/>
              </a:spcBef>
            </a:pPr>
            <a:r>
              <a:rPr lang="en-US" dirty="0" smtClean="0"/>
              <a:t>Filed an amended tax return</a:t>
            </a:r>
          </a:p>
          <a:p>
            <a:pPr lvl="1">
              <a:spcBef>
                <a:spcPts val="3000"/>
              </a:spcBef>
            </a:pPr>
            <a:r>
              <a:rPr lang="en-US" dirty="0" smtClean="0"/>
              <a:t>No Social Security Number (SSN) was entered</a:t>
            </a:r>
          </a:p>
          <a:p>
            <a:pPr lvl="1">
              <a:spcBef>
                <a:spcPts val="3000"/>
              </a:spcBef>
            </a:pPr>
            <a:r>
              <a:rPr lang="en-US" dirty="0" smtClean="0"/>
              <a:t>Student or parent married but filed separately</a:t>
            </a:r>
          </a:p>
          <a:p>
            <a:pPr lvl="1">
              <a:spcBef>
                <a:spcPts val="3000"/>
              </a:spcBef>
            </a:pPr>
            <a:endParaRPr lang="en-US" dirty="0" smtClean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87465" y="1371600"/>
            <a:ext cx="2745105" cy="2495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99268100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3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0"/>
            <a:ext cx="8610600" cy="1143000"/>
          </a:xfrm>
        </p:spPr>
        <p:txBody>
          <a:bodyPr>
            <a:normAutofit/>
          </a:bodyPr>
          <a:lstStyle/>
          <a:p>
            <a:pPr eaLnBrk="1" hangingPunct="1"/>
            <a:r>
              <a:rPr lang="en-US" dirty="0" smtClean="0"/>
              <a:t>Federal Student Aid ID (FSAID)</a:t>
            </a:r>
          </a:p>
        </p:txBody>
      </p:sp>
      <p:sp>
        <p:nvSpPr>
          <p:cNvPr id="74754" name="Rectangle 4"/>
          <p:cNvSpPr>
            <a:spLocks noGrp="1" noChangeArrowheads="1"/>
          </p:cNvSpPr>
          <p:nvPr>
            <p:ph type="body" sz="half" idx="1"/>
          </p:nvPr>
        </p:nvSpPr>
        <p:spPr>
          <a:xfrm>
            <a:off x="228600" y="1295400"/>
            <a:ext cx="4152900" cy="4572000"/>
          </a:xfrm>
        </p:spPr>
        <p:txBody>
          <a:bodyPr/>
          <a:lstStyle/>
          <a:p>
            <a:pPr eaLnBrk="1" hangingPunct="1">
              <a:spcBef>
                <a:spcPts val="1800"/>
              </a:spcBef>
            </a:pPr>
            <a:r>
              <a:rPr lang="en-US" sz="2500" dirty="0" smtClean="0"/>
              <a:t>Website: </a:t>
            </a:r>
            <a:r>
              <a:rPr lang="en-US" sz="2500" dirty="0" smtClean="0">
                <a:solidFill>
                  <a:srgbClr val="0066FF"/>
                </a:solidFill>
                <a:hlinkClick r:id="rId3"/>
              </a:rPr>
              <a:t>fsaid.ed.gov</a:t>
            </a:r>
            <a:r>
              <a:rPr lang="en-US" sz="2500" dirty="0" smtClean="0">
                <a:solidFill>
                  <a:srgbClr val="0066FF"/>
                </a:solidFill>
              </a:rPr>
              <a:t> </a:t>
            </a:r>
          </a:p>
          <a:p>
            <a:pPr eaLnBrk="1" hangingPunct="1">
              <a:spcBef>
                <a:spcPts val="1800"/>
              </a:spcBef>
            </a:pPr>
            <a:r>
              <a:rPr lang="en-US" sz="2500" dirty="0" smtClean="0"/>
              <a:t>Sign FAFSA electronically</a:t>
            </a:r>
          </a:p>
          <a:p>
            <a:pPr eaLnBrk="1" hangingPunct="1">
              <a:spcBef>
                <a:spcPts val="1800"/>
              </a:spcBef>
            </a:pPr>
            <a:r>
              <a:rPr lang="en-US" sz="2500" dirty="0" smtClean="0"/>
              <a:t>One for the student </a:t>
            </a:r>
          </a:p>
          <a:p>
            <a:pPr eaLnBrk="1" hangingPunct="1">
              <a:spcBef>
                <a:spcPts val="1800"/>
              </a:spcBef>
            </a:pPr>
            <a:r>
              <a:rPr lang="en-US" sz="2500" dirty="0" smtClean="0"/>
              <a:t>One for one of your parents</a:t>
            </a:r>
          </a:p>
        </p:txBody>
      </p:sp>
      <p:pic>
        <p:nvPicPr>
          <p:cNvPr id="74755" name="Picture 8"/>
          <p:cNvPicPr>
            <a:picLocks noGrp="1" noChangeAspect="1" noChangeArrowheads="1"/>
          </p:cNvPicPr>
          <p:nvPr>
            <p:ph sz="half" idx="2"/>
          </p:nvPr>
        </p:nvPicPr>
        <p:blipFill>
          <a:blip r:embed="rId4"/>
          <a:srcRect/>
          <a:stretch>
            <a:fillRect/>
          </a:stretch>
        </p:blipFill>
        <p:spPr>
          <a:xfrm>
            <a:off x="6748463" y="3567113"/>
            <a:ext cx="28575" cy="28575"/>
          </a:xfrm>
        </p:spPr>
      </p:pic>
      <p:pic>
        <p:nvPicPr>
          <p:cNvPr id="74756" name="Picture 9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557713" y="3414713"/>
            <a:ext cx="28575" cy="28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091892" y="3567113"/>
            <a:ext cx="7052108" cy="32906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7139391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/>
              <a:t>General Student Information</a:t>
            </a:r>
          </a:p>
        </p:txBody>
      </p:sp>
      <p:sp>
        <p:nvSpPr>
          <p:cNvPr id="78850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spcBef>
                <a:spcPts val="1800"/>
              </a:spcBef>
            </a:pPr>
            <a:r>
              <a:rPr lang="en-US" dirty="0" smtClean="0"/>
              <a:t>Social Security Number</a:t>
            </a:r>
          </a:p>
          <a:p>
            <a:pPr eaLnBrk="1" hangingPunct="1">
              <a:spcBef>
                <a:spcPts val="1800"/>
              </a:spcBef>
            </a:pPr>
            <a:r>
              <a:rPr lang="en-US" dirty="0" smtClean="0"/>
              <a:t>Citizenship status</a:t>
            </a:r>
          </a:p>
          <a:p>
            <a:pPr eaLnBrk="1" hangingPunct="1">
              <a:spcBef>
                <a:spcPts val="1800"/>
              </a:spcBef>
            </a:pPr>
            <a:r>
              <a:rPr lang="en-US" dirty="0" smtClean="0"/>
              <a:t>Marital status</a:t>
            </a:r>
          </a:p>
          <a:p>
            <a:pPr eaLnBrk="1" hangingPunct="1">
              <a:spcBef>
                <a:spcPts val="1800"/>
              </a:spcBef>
            </a:pPr>
            <a:r>
              <a:rPr lang="en-US" dirty="0" smtClean="0"/>
              <a:t>Drug convictions</a:t>
            </a:r>
          </a:p>
          <a:p>
            <a:pPr eaLnBrk="1" hangingPunct="1">
              <a:spcBef>
                <a:spcPts val="1800"/>
              </a:spcBef>
            </a:pPr>
            <a:r>
              <a:rPr lang="en-US" dirty="0" smtClean="0"/>
              <a:t>Selective Service registration</a:t>
            </a:r>
          </a:p>
          <a:p>
            <a:pPr eaLnBrk="1" hangingPunct="1">
              <a:spcBef>
                <a:spcPts val="1800"/>
              </a:spcBef>
            </a:pPr>
            <a:r>
              <a:rPr lang="en-US" dirty="0" smtClean="0"/>
              <a:t>Level of parents’ school completion</a:t>
            </a:r>
            <a:endParaRPr lang="en-US" sz="3600" dirty="0" smtClean="0"/>
          </a:p>
        </p:txBody>
      </p:sp>
    </p:spTree>
    <p:extLst>
      <p:ext uri="{BB962C8B-B14F-4D97-AF65-F5344CB8AC3E}">
        <p14:creationId xmlns:p14="http://schemas.microsoft.com/office/powerpoint/2010/main" val="637562956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/>
              <a:t>Student Dependency Status</a:t>
            </a:r>
          </a:p>
        </p:txBody>
      </p:sp>
      <p:sp>
        <p:nvSpPr>
          <p:cNvPr id="80898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0" indent="0" eaLnBrk="1" hangingPunct="1">
              <a:spcBef>
                <a:spcPts val="3000"/>
              </a:spcBef>
              <a:buFontTx/>
              <a:buNone/>
            </a:pPr>
            <a:r>
              <a:rPr lang="en-US" dirty="0" smtClean="0"/>
              <a:t>FAFSA asks questions to determine dependency status for federal student aid (not IRS) purposes:</a:t>
            </a:r>
          </a:p>
          <a:p>
            <a:pPr eaLnBrk="1" hangingPunct="1">
              <a:spcBef>
                <a:spcPts val="4200"/>
              </a:spcBef>
            </a:pPr>
            <a:r>
              <a:rPr lang="en-US" dirty="0" smtClean="0"/>
              <a:t>If all “No” responses, student is dependent</a:t>
            </a:r>
          </a:p>
          <a:p>
            <a:pPr eaLnBrk="1" hangingPunct="1">
              <a:spcBef>
                <a:spcPts val="4200"/>
              </a:spcBef>
            </a:pPr>
            <a:r>
              <a:rPr lang="en-US" dirty="0" smtClean="0"/>
              <a:t>If “Yes” to any question, student is independent</a:t>
            </a:r>
          </a:p>
        </p:txBody>
      </p:sp>
    </p:spTree>
    <p:extLst>
      <p:ext uri="{BB962C8B-B14F-4D97-AF65-F5344CB8AC3E}">
        <p14:creationId xmlns:p14="http://schemas.microsoft.com/office/powerpoint/2010/main" val="1358005253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/>
              <a:t>Student Dependency Questions</a:t>
            </a:r>
          </a:p>
        </p:txBody>
      </p:sp>
      <p:sp>
        <p:nvSpPr>
          <p:cNvPr id="8089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" y="1295400"/>
            <a:ext cx="8839200" cy="4953000"/>
          </a:xfrm>
        </p:spPr>
        <p:txBody>
          <a:bodyPr>
            <a:normAutofit fontScale="62500" lnSpcReduction="20000"/>
          </a:bodyPr>
          <a:lstStyle/>
          <a:p>
            <a:pPr fontAlgn="base"/>
            <a:r>
              <a:rPr lang="en-US" dirty="0"/>
              <a:t>Will you be 24 or older by Dec. 31 of the school year for which you are applying for financial aid?</a:t>
            </a:r>
          </a:p>
          <a:p>
            <a:pPr fontAlgn="base"/>
            <a:r>
              <a:rPr lang="en-US" dirty="0"/>
              <a:t>Will you be working toward a master’s or </a:t>
            </a:r>
            <a:r>
              <a:rPr lang="en-US" dirty="0" smtClean="0"/>
              <a:t>doctorate degree?</a:t>
            </a:r>
            <a:endParaRPr lang="en-US" dirty="0"/>
          </a:p>
          <a:p>
            <a:pPr fontAlgn="base"/>
            <a:r>
              <a:rPr lang="en-US" dirty="0"/>
              <a:t>Are you married or separated but not divorced?</a:t>
            </a:r>
          </a:p>
          <a:p>
            <a:pPr fontAlgn="base"/>
            <a:r>
              <a:rPr lang="en-US" dirty="0"/>
              <a:t>Do you have children who receive more than half of their support from you?</a:t>
            </a:r>
          </a:p>
          <a:p>
            <a:pPr fontAlgn="base"/>
            <a:r>
              <a:rPr lang="en-US" dirty="0"/>
              <a:t>Do you have dependents (other than children or a spouse) who live with you and receive more than half of their support from you?</a:t>
            </a:r>
          </a:p>
          <a:p>
            <a:pPr fontAlgn="base"/>
            <a:r>
              <a:rPr lang="en-US" dirty="0"/>
              <a:t>At any time since you turned age 13, were both of your parents deceased, were you in </a:t>
            </a:r>
            <a:r>
              <a:rPr lang="en-US" i="1" dirty="0"/>
              <a:t>foster care</a:t>
            </a:r>
            <a:r>
              <a:rPr lang="en-US" dirty="0"/>
              <a:t>, or were you a ward or dependent of the court?</a:t>
            </a:r>
          </a:p>
          <a:p>
            <a:pPr fontAlgn="base"/>
            <a:r>
              <a:rPr lang="en-US" dirty="0"/>
              <a:t>Are you an </a:t>
            </a:r>
            <a:r>
              <a:rPr lang="en-US" i="1" dirty="0"/>
              <a:t>emancipated minor</a:t>
            </a:r>
            <a:r>
              <a:rPr lang="en-US" dirty="0"/>
              <a:t> or are you in a </a:t>
            </a:r>
            <a:r>
              <a:rPr lang="en-US" i="1" dirty="0"/>
              <a:t>legal guardianship</a:t>
            </a:r>
            <a:r>
              <a:rPr lang="en-US" dirty="0"/>
              <a:t> as determined by a court?</a:t>
            </a:r>
          </a:p>
          <a:p>
            <a:pPr fontAlgn="base"/>
            <a:r>
              <a:rPr lang="en-US" dirty="0"/>
              <a:t>Are you an unaccompanied youth who is </a:t>
            </a:r>
            <a:r>
              <a:rPr lang="en-US" i="1" dirty="0"/>
              <a:t>homeless</a:t>
            </a:r>
            <a:r>
              <a:rPr lang="en-US" dirty="0"/>
              <a:t> or self-supporting and at risk of being homeless?</a:t>
            </a:r>
          </a:p>
          <a:p>
            <a:pPr fontAlgn="base"/>
            <a:r>
              <a:rPr lang="en-US" dirty="0"/>
              <a:t>Are you currently serving on active duty in the U.S. armed forces for purposes other than training?</a:t>
            </a:r>
          </a:p>
          <a:p>
            <a:pPr fontAlgn="base"/>
            <a:r>
              <a:rPr lang="en-US" dirty="0"/>
              <a:t>Are you a veteran of the U.S. armed forces?</a:t>
            </a:r>
          </a:p>
        </p:txBody>
      </p:sp>
    </p:spTree>
    <p:extLst>
      <p:ext uri="{BB962C8B-B14F-4D97-AF65-F5344CB8AC3E}">
        <p14:creationId xmlns:p14="http://schemas.microsoft.com/office/powerpoint/2010/main" val="927010392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>
              <a:defRPr/>
            </a:pPr>
            <a:r>
              <a:rPr lang="en-US" dirty="0" smtClean="0"/>
              <a:t>Information About Parents of</a:t>
            </a:r>
            <a:br>
              <a:rPr lang="en-US" dirty="0" smtClean="0"/>
            </a:br>
            <a:r>
              <a:rPr lang="en-US" dirty="0" smtClean="0"/>
              <a:t>Dependent Students</a:t>
            </a:r>
          </a:p>
        </p:txBody>
      </p:sp>
      <p:sp>
        <p:nvSpPr>
          <p:cNvPr id="358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eaLnBrk="1" hangingPunct="1">
              <a:spcBef>
                <a:spcPts val="3000"/>
              </a:spcBef>
              <a:tabLst>
                <a:tab pos="292100" algn="l"/>
              </a:tabLst>
              <a:defRPr/>
            </a:pPr>
            <a:r>
              <a:rPr lang="en-US" dirty="0"/>
              <a:t>I</a:t>
            </a:r>
            <a:r>
              <a:rPr lang="en-US" dirty="0" smtClean="0"/>
              <a:t>ncome, taxes paid, and other financial information</a:t>
            </a:r>
          </a:p>
          <a:p>
            <a:pPr eaLnBrk="1" hangingPunct="1">
              <a:spcBef>
                <a:spcPts val="3000"/>
              </a:spcBef>
              <a:defRPr/>
            </a:pPr>
            <a:r>
              <a:rPr lang="en-US" dirty="0" smtClean="0"/>
              <a:t>Receipt of federal means-tested benefits</a:t>
            </a:r>
          </a:p>
          <a:p>
            <a:pPr eaLnBrk="1" hangingPunct="1">
              <a:spcBef>
                <a:spcPts val="3000"/>
              </a:spcBef>
              <a:defRPr/>
            </a:pPr>
            <a:r>
              <a:rPr lang="en-US" dirty="0" smtClean="0"/>
              <a:t>Assets</a:t>
            </a:r>
          </a:p>
          <a:p>
            <a:pPr eaLnBrk="1" hangingPunct="1">
              <a:spcBef>
                <a:spcPts val="3000"/>
              </a:spcBef>
              <a:defRPr/>
            </a:pPr>
            <a:r>
              <a:rPr lang="en-US" dirty="0"/>
              <a:t>U</a:t>
            </a:r>
            <a:r>
              <a:rPr lang="en-US" dirty="0" smtClean="0"/>
              <a:t>ntaxed income</a:t>
            </a:r>
          </a:p>
          <a:p>
            <a:pPr eaLnBrk="1" hangingPunct="1">
              <a:spcBef>
                <a:spcPts val="3000"/>
              </a:spcBef>
              <a:buFontTx/>
              <a:buNone/>
              <a:defRPr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350657443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>
              <a:defRPr/>
            </a:pPr>
            <a:r>
              <a:rPr lang="en-US" dirty="0" smtClean="0"/>
              <a:t>Information About Student (and Spouse)</a:t>
            </a:r>
          </a:p>
        </p:txBody>
      </p:sp>
      <p:sp>
        <p:nvSpPr>
          <p:cNvPr id="84994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eaLnBrk="1" hangingPunct="1">
              <a:spcBef>
                <a:spcPts val="3000"/>
              </a:spcBef>
            </a:pPr>
            <a:r>
              <a:rPr lang="en-US" dirty="0" smtClean="0"/>
              <a:t>Tax, income, and other financial information</a:t>
            </a:r>
          </a:p>
          <a:p>
            <a:pPr eaLnBrk="1" hangingPunct="1">
              <a:spcBef>
                <a:spcPts val="3000"/>
              </a:spcBef>
            </a:pPr>
            <a:r>
              <a:rPr lang="en-US" dirty="0" smtClean="0"/>
              <a:t>Receipt </a:t>
            </a:r>
            <a:r>
              <a:rPr lang="en-US" dirty="0"/>
              <a:t>of federal means-tested benefits</a:t>
            </a:r>
          </a:p>
          <a:p>
            <a:pPr eaLnBrk="1" hangingPunct="1">
              <a:spcBef>
                <a:spcPts val="3000"/>
              </a:spcBef>
            </a:pPr>
            <a:r>
              <a:rPr lang="en-US" dirty="0" smtClean="0"/>
              <a:t>Assets</a:t>
            </a:r>
          </a:p>
          <a:p>
            <a:pPr eaLnBrk="1" hangingPunct="1">
              <a:spcBef>
                <a:spcPts val="3000"/>
              </a:spcBef>
            </a:pPr>
            <a:r>
              <a:rPr lang="en-US" dirty="0" smtClean="0"/>
              <a:t>Untaxed income</a:t>
            </a:r>
          </a:p>
        </p:txBody>
      </p:sp>
    </p:spTree>
    <p:extLst>
      <p:ext uri="{BB962C8B-B14F-4D97-AF65-F5344CB8AC3E}">
        <p14:creationId xmlns:p14="http://schemas.microsoft.com/office/powerpoint/2010/main" val="18219949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What is Financial Aid?</a:t>
            </a:r>
          </a:p>
        </p:txBody>
      </p:sp>
      <p:sp>
        <p:nvSpPr>
          <p:cNvPr id="2" name="AutoShape 2" descr="Image result for college belushi"/>
          <p:cNvSpPr>
            <a:spLocks noChangeAspect="1" noChangeArrowheads="1"/>
          </p:cNvSpPr>
          <p:nvPr/>
        </p:nvSpPr>
        <p:spPr bwMode="auto">
          <a:xfrm>
            <a:off x="0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2895600" y="811161"/>
            <a:ext cx="6248400" cy="60468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2371444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Additional Information</a:t>
            </a:r>
          </a:p>
        </p:txBody>
      </p:sp>
      <p:sp>
        <p:nvSpPr>
          <p:cNvPr id="87042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Bef>
                <a:spcPts val="3600"/>
              </a:spcBef>
            </a:pPr>
            <a:r>
              <a:rPr lang="en-US" dirty="0" smtClean="0"/>
              <a:t>College and housing information- Colleges can see the other schools you have sent the FAFSA to.</a:t>
            </a:r>
          </a:p>
          <a:p>
            <a:pPr>
              <a:spcBef>
                <a:spcPts val="3600"/>
              </a:spcBef>
            </a:pPr>
            <a:r>
              <a:rPr lang="en-US" dirty="0" smtClean="0"/>
              <a:t>FAFSA preparer information</a:t>
            </a:r>
          </a:p>
          <a:p>
            <a:pPr>
              <a:spcBef>
                <a:spcPts val="3600"/>
              </a:spcBef>
            </a:pPr>
            <a:r>
              <a:rPr lang="en-US" dirty="0" smtClean="0"/>
              <a:t>Certification of Statement of Educational Purpose</a:t>
            </a:r>
          </a:p>
          <a:p>
            <a:pPr>
              <a:buFontTx/>
              <a:buNone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622111255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8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Signatures</a:t>
            </a:r>
          </a:p>
        </p:txBody>
      </p:sp>
      <p:sp>
        <p:nvSpPr>
          <p:cNvPr id="89090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5000"/>
              </a:lnSpc>
              <a:spcBef>
                <a:spcPct val="40000"/>
              </a:spcBef>
            </a:pPr>
            <a:r>
              <a:rPr lang="en-US" dirty="0" smtClean="0"/>
              <a:t>Required</a:t>
            </a:r>
          </a:p>
          <a:p>
            <a:pPr marL="682625" lvl="1" indent="-341313" eaLnBrk="1" hangingPunct="1">
              <a:lnSpc>
                <a:spcPct val="95000"/>
              </a:lnSpc>
              <a:spcBef>
                <a:spcPct val="40000"/>
              </a:spcBef>
            </a:pPr>
            <a:r>
              <a:rPr lang="en-US" dirty="0" smtClean="0"/>
              <a:t>Student</a:t>
            </a:r>
          </a:p>
          <a:p>
            <a:pPr marL="682625" lvl="1" indent="-341313" eaLnBrk="1" hangingPunct="1">
              <a:lnSpc>
                <a:spcPct val="95000"/>
              </a:lnSpc>
              <a:spcBef>
                <a:spcPct val="40000"/>
              </a:spcBef>
            </a:pPr>
            <a:r>
              <a:rPr lang="en-US" dirty="0" smtClean="0"/>
              <a:t>One parent (dependent students)</a:t>
            </a:r>
          </a:p>
          <a:p>
            <a:pPr eaLnBrk="1" hangingPunct="1">
              <a:lnSpc>
                <a:spcPct val="95000"/>
              </a:lnSpc>
              <a:spcBef>
                <a:spcPct val="40000"/>
              </a:spcBef>
            </a:pPr>
            <a:r>
              <a:rPr lang="en-US" dirty="0" smtClean="0"/>
              <a:t>Format for submitting signatures</a:t>
            </a:r>
          </a:p>
          <a:p>
            <a:pPr marL="682625" lvl="1" indent="-341313" eaLnBrk="1" hangingPunct="1">
              <a:lnSpc>
                <a:spcPct val="95000"/>
              </a:lnSpc>
              <a:spcBef>
                <a:spcPct val="40000"/>
              </a:spcBef>
            </a:pPr>
            <a:r>
              <a:rPr lang="en-US" dirty="0" smtClean="0"/>
              <a:t>Electronic using FSAID</a:t>
            </a:r>
          </a:p>
          <a:p>
            <a:pPr marL="682625" lvl="1" indent="-341313" eaLnBrk="1" hangingPunct="1">
              <a:lnSpc>
                <a:spcPct val="95000"/>
              </a:lnSpc>
              <a:spcBef>
                <a:spcPct val="40000"/>
              </a:spcBef>
            </a:pPr>
            <a:r>
              <a:rPr lang="en-US" dirty="0" smtClean="0"/>
              <a:t>Signature page (print out and send in)</a:t>
            </a:r>
          </a:p>
        </p:txBody>
      </p:sp>
    </p:spTree>
    <p:extLst>
      <p:ext uri="{BB962C8B-B14F-4D97-AF65-F5344CB8AC3E}">
        <p14:creationId xmlns:p14="http://schemas.microsoft.com/office/powerpoint/2010/main" val="3399444600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Frequent FAFSA Errors</a:t>
            </a:r>
          </a:p>
        </p:txBody>
      </p:sp>
      <p:sp>
        <p:nvSpPr>
          <p:cNvPr id="91138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  <a:spcBef>
                <a:spcPts val="900"/>
              </a:spcBef>
            </a:pPr>
            <a:r>
              <a:rPr lang="en-US" sz="3000" dirty="0" smtClean="0"/>
              <a:t>Social Security Numbers</a:t>
            </a:r>
          </a:p>
          <a:p>
            <a:pPr eaLnBrk="1" hangingPunct="1">
              <a:lnSpc>
                <a:spcPct val="90000"/>
              </a:lnSpc>
              <a:spcBef>
                <a:spcPts val="900"/>
              </a:spcBef>
            </a:pPr>
            <a:r>
              <a:rPr lang="en-US" sz="3000" dirty="0" smtClean="0"/>
              <a:t>Divorced/remarried parental information</a:t>
            </a:r>
          </a:p>
          <a:p>
            <a:pPr eaLnBrk="1" hangingPunct="1">
              <a:lnSpc>
                <a:spcPct val="90000"/>
              </a:lnSpc>
              <a:spcBef>
                <a:spcPts val="900"/>
              </a:spcBef>
            </a:pPr>
            <a:r>
              <a:rPr lang="en-US" sz="3000" dirty="0" smtClean="0"/>
              <a:t>Income earned by parents/stepparents</a:t>
            </a:r>
          </a:p>
          <a:p>
            <a:pPr eaLnBrk="1" hangingPunct="1">
              <a:lnSpc>
                <a:spcPct val="90000"/>
              </a:lnSpc>
              <a:spcBef>
                <a:spcPts val="900"/>
              </a:spcBef>
            </a:pPr>
            <a:r>
              <a:rPr lang="en-US" sz="3000" dirty="0" smtClean="0"/>
              <a:t>Untaxed income</a:t>
            </a:r>
          </a:p>
          <a:p>
            <a:pPr eaLnBrk="1" hangingPunct="1">
              <a:lnSpc>
                <a:spcPct val="90000"/>
              </a:lnSpc>
              <a:spcBef>
                <a:spcPts val="900"/>
              </a:spcBef>
            </a:pPr>
            <a:r>
              <a:rPr lang="en-US" sz="3000" dirty="0" smtClean="0"/>
              <a:t>U.S. income taxes paid </a:t>
            </a:r>
          </a:p>
          <a:p>
            <a:pPr eaLnBrk="1" hangingPunct="1">
              <a:lnSpc>
                <a:spcPct val="90000"/>
              </a:lnSpc>
              <a:spcBef>
                <a:spcPts val="900"/>
              </a:spcBef>
            </a:pPr>
            <a:r>
              <a:rPr lang="en-US" sz="3000" dirty="0" smtClean="0"/>
              <a:t>Household size</a:t>
            </a:r>
          </a:p>
          <a:p>
            <a:pPr eaLnBrk="1" hangingPunct="1">
              <a:lnSpc>
                <a:spcPct val="90000"/>
              </a:lnSpc>
              <a:spcBef>
                <a:spcPts val="900"/>
              </a:spcBef>
            </a:pPr>
            <a:r>
              <a:rPr lang="en-US" sz="3000" dirty="0" smtClean="0"/>
              <a:t>Number of household members in college</a:t>
            </a:r>
          </a:p>
          <a:p>
            <a:pPr eaLnBrk="1" hangingPunct="1">
              <a:lnSpc>
                <a:spcPct val="90000"/>
              </a:lnSpc>
              <a:spcBef>
                <a:spcPts val="900"/>
              </a:spcBef>
            </a:pPr>
            <a:r>
              <a:rPr lang="en-US" sz="3000" dirty="0" smtClean="0"/>
              <a:t>Real estate and investment net worth</a:t>
            </a:r>
          </a:p>
        </p:txBody>
      </p:sp>
    </p:spTree>
    <p:extLst>
      <p:ext uri="{BB962C8B-B14F-4D97-AF65-F5344CB8AC3E}">
        <p14:creationId xmlns:p14="http://schemas.microsoft.com/office/powerpoint/2010/main" val="1630769409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/>
              <a:t>L</a:t>
            </a:r>
            <a:r>
              <a:rPr lang="en-US" dirty="0" smtClean="0"/>
              <a:t>ost in the middle of the FAFSA?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19600" y="838200"/>
            <a:ext cx="2575090" cy="6019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2613422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FAFSA Processing Results</a:t>
            </a:r>
          </a:p>
        </p:txBody>
      </p:sp>
      <p:sp>
        <p:nvSpPr>
          <p:cNvPr id="95234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spcBef>
                <a:spcPct val="70000"/>
              </a:spcBef>
            </a:pPr>
            <a:r>
              <a:rPr lang="en-US" dirty="0" smtClean="0"/>
              <a:t>CPS notifies student of FAFSA processing results by Email notification containing a direct link to student’s online SAR.</a:t>
            </a:r>
          </a:p>
          <a:p>
            <a:pPr eaLnBrk="1" hangingPunct="1">
              <a:spcBef>
                <a:spcPct val="70000"/>
              </a:spcBef>
            </a:pPr>
            <a:r>
              <a:rPr lang="en-US" dirty="0" smtClean="0"/>
              <a:t>Student with FSAID may view SAR online at </a:t>
            </a:r>
            <a:r>
              <a:rPr lang="en-US" dirty="0" smtClean="0">
                <a:solidFill>
                  <a:srgbClr val="0066FF"/>
                </a:solidFill>
                <a:hlinkClick r:id="rId3"/>
              </a:rPr>
              <a:t>www.fafsa.gov</a:t>
            </a:r>
            <a:r>
              <a:rPr lang="en-US" dirty="0" smtClean="0">
                <a:solidFill>
                  <a:srgbClr val="0066FF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675410358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FAFSA Processing Results</a:t>
            </a:r>
          </a:p>
        </p:txBody>
      </p:sp>
      <p:sp>
        <p:nvSpPr>
          <p:cNvPr id="97282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spcBef>
                <a:spcPts val="3000"/>
              </a:spcBef>
              <a:tabLst>
                <a:tab pos="4054475" algn="l"/>
              </a:tabLst>
            </a:pPr>
            <a:r>
              <a:rPr lang="en-US" dirty="0" smtClean="0"/>
              <a:t>FAFSA information is sent to colleges listed on FAFSA a few days after the FAFSA is submitted. Give schools a week or two to get the FAFSA loaded into their computer systems.</a:t>
            </a:r>
          </a:p>
          <a:p>
            <a:pPr eaLnBrk="1" hangingPunct="1">
              <a:spcBef>
                <a:spcPts val="3000"/>
              </a:spcBef>
              <a:tabLst>
                <a:tab pos="4054475" algn="l"/>
              </a:tabLst>
            </a:pPr>
            <a:r>
              <a:rPr lang="en-US" dirty="0" smtClean="0"/>
              <a:t>College reviews FAFSA</a:t>
            </a:r>
          </a:p>
          <a:p>
            <a:pPr marL="790575" lvl="1" indent="-341313" eaLnBrk="1" hangingPunct="1">
              <a:spcBef>
                <a:spcPts val="3000"/>
              </a:spcBef>
              <a:tabLst>
                <a:tab pos="4054475" algn="l"/>
              </a:tabLst>
            </a:pPr>
            <a:r>
              <a:rPr lang="en-US" dirty="0" smtClean="0"/>
              <a:t>May request additional documentation... And sometimes it is quite a lot.</a:t>
            </a:r>
          </a:p>
        </p:txBody>
      </p:sp>
    </p:spTree>
    <p:extLst>
      <p:ext uri="{BB962C8B-B14F-4D97-AF65-F5344CB8AC3E}">
        <p14:creationId xmlns:p14="http://schemas.microsoft.com/office/powerpoint/2010/main" val="3072236409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2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Student Aid Report</a:t>
            </a:r>
          </a:p>
        </p:txBody>
      </p:sp>
      <p:sp>
        <p:nvSpPr>
          <p:cNvPr id="99330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spcBef>
                <a:spcPct val="125000"/>
              </a:spcBef>
            </a:pPr>
            <a:r>
              <a:rPr lang="en-US" dirty="0" smtClean="0"/>
              <a:t>Review data for accuracy and correct any errors</a:t>
            </a:r>
          </a:p>
          <a:p>
            <a:pPr eaLnBrk="1" hangingPunct="1">
              <a:spcBef>
                <a:spcPct val="125000"/>
              </a:spcBef>
            </a:pPr>
            <a:r>
              <a:rPr lang="en-US" dirty="0" smtClean="0"/>
              <a:t>Update estimated tax information when actual figures become available</a:t>
            </a:r>
          </a:p>
        </p:txBody>
      </p:sp>
    </p:spTree>
    <p:extLst>
      <p:ext uri="{BB962C8B-B14F-4D97-AF65-F5344CB8AC3E}">
        <p14:creationId xmlns:p14="http://schemas.microsoft.com/office/powerpoint/2010/main" val="3068349404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Making Corrections</a:t>
            </a:r>
          </a:p>
        </p:txBody>
      </p:sp>
      <p:sp>
        <p:nvSpPr>
          <p:cNvPr id="101378" name="Rectangle 3"/>
          <p:cNvSpPr>
            <a:spLocks noGrp="1" noChangeArrowheads="1"/>
          </p:cNvSpPr>
          <p:nvPr>
            <p:ph idx="1"/>
          </p:nvPr>
        </p:nvSpPr>
        <p:spPr>
          <a:xfrm>
            <a:off x="152400" y="1295400"/>
            <a:ext cx="8686800" cy="4525963"/>
          </a:xfrm>
        </p:spPr>
        <p:txBody>
          <a:bodyPr/>
          <a:lstStyle/>
          <a:p>
            <a:pPr marL="0" indent="0" eaLnBrk="1" hangingPunct="1">
              <a:lnSpc>
                <a:spcPct val="90000"/>
              </a:lnSpc>
              <a:buFontTx/>
              <a:buNone/>
              <a:tabLst>
                <a:tab pos="347663" algn="l"/>
              </a:tabLst>
            </a:pPr>
            <a:r>
              <a:rPr lang="en-US" dirty="0" smtClean="0"/>
              <a:t>If necessary, corrections to FAFSA data may be made by: </a:t>
            </a:r>
          </a:p>
          <a:p>
            <a:pPr marL="339725" indent="-339725" eaLnBrk="1" hangingPunct="1">
              <a:lnSpc>
                <a:spcPct val="90000"/>
              </a:lnSpc>
              <a:spcBef>
                <a:spcPct val="35000"/>
              </a:spcBef>
            </a:pPr>
            <a:r>
              <a:rPr lang="en-US" sz="2800" dirty="0" smtClean="0"/>
              <a:t>Using FAFSA on the Web (</a:t>
            </a:r>
            <a:r>
              <a:rPr lang="en-US" sz="2800" dirty="0" smtClean="0">
                <a:solidFill>
                  <a:srgbClr val="0066FF"/>
                </a:solidFill>
                <a:hlinkClick r:id="rId3"/>
              </a:rPr>
              <a:t>www.fafsa.gov</a:t>
            </a:r>
            <a:r>
              <a:rPr lang="en-US" sz="2800" dirty="0" smtClean="0"/>
              <a:t>)</a:t>
            </a:r>
          </a:p>
          <a:p>
            <a:pPr marL="0" indent="0" eaLnBrk="1" hangingPunct="1">
              <a:lnSpc>
                <a:spcPct val="90000"/>
              </a:lnSpc>
              <a:spcBef>
                <a:spcPct val="35000"/>
              </a:spcBef>
              <a:buNone/>
            </a:pPr>
            <a:r>
              <a:rPr lang="en-US" sz="2800" dirty="0" smtClean="0"/>
              <a:t>or</a:t>
            </a:r>
          </a:p>
          <a:p>
            <a:pPr marL="339725" indent="-339725" eaLnBrk="1" hangingPunct="1">
              <a:lnSpc>
                <a:spcPct val="90000"/>
              </a:lnSpc>
              <a:spcBef>
                <a:spcPct val="35000"/>
              </a:spcBef>
            </a:pPr>
            <a:r>
              <a:rPr lang="en-US" sz="2800" dirty="0" smtClean="0"/>
              <a:t>Submitting documentation					 to financial aid office</a:t>
            </a:r>
            <a:endParaRPr lang="en-US" dirty="0" smtClean="0"/>
          </a:p>
        </p:txBody>
      </p:sp>
      <p:pic>
        <p:nvPicPr>
          <p:cNvPr id="10242" name="Picture 2" descr="spelling-mistake-1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3022624"/>
            <a:ext cx="4389120" cy="29114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92511874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Special Circumstances</a:t>
            </a:r>
          </a:p>
        </p:txBody>
      </p:sp>
      <p:sp>
        <p:nvSpPr>
          <p:cNvPr id="103426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eaLnBrk="1" hangingPunct="1">
              <a:spcBef>
                <a:spcPts val="1800"/>
              </a:spcBef>
              <a:spcAft>
                <a:spcPts val="0"/>
              </a:spcAft>
            </a:pPr>
            <a:r>
              <a:rPr lang="en-US" dirty="0" smtClean="0"/>
              <a:t>Cannot be entered on FAFSA</a:t>
            </a:r>
          </a:p>
          <a:p>
            <a:pPr eaLnBrk="1" hangingPunct="1">
              <a:spcBef>
                <a:spcPts val="1800"/>
              </a:spcBef>
              <a:spcAft>
                <a:spcPts val="0"/>
              </a:spcAft>
            </a:pPr>
            <a:r>
              <a:rPr lang="en-US" dirty="0" smtClean="0"/>
              <a:t>Contact the financial aid office at each college</a:t>
            </a:r>
          </a:p>
          <a:p>
            <a:pPr eaLnBrk="1" hangingPunct="1">
              <a:spcBef>
                <a:spcPts val="1800"/>
              </a:spcBef>
              <a:spcAft>
                <a:spcPts val="0"/>
              </a:spcAft>
            </a:pPr>
            <a:r>
              <a:rPr lang="en-US" dirty="0" smtClean="0"/>
              <a:t>College will review and request additional information if necessary</a:t>
            </a:r>
          </a:p>
          <a:p>
            <a:pPr eaLnBrk="1" hangingPunct="1">
              <a:spcBef>
                <a:spcPts val="1800"/>
              </a:spcBef>
              <a:spcAft>
                <a:spcPts val="0"/>
              </a:spcAft>
            </a:pPr>
            <a:r>
              <a:rPr lang="en-US" dirty="0" smtClean="0"/>
              <a:t>Decisions are final and cannot be appealed to U.S. Department of Education</a:t>
            </a:r>
          </a:p>
          <a:p>
            <a:pPr eaLnBrk="1" hangingPunct="1">
              <a:spcBef>
                <a:spcPts val="1800"/>
              </a:spcBef>
              <a:spcAft>
                <a:spcPts val="0"/>
              </a:spcAft>
            </a:pPr>
            <a:r>
              <a:rPr lang="en-US" dirty="0" smtClean="0"/>
              <a:t>Not all colleges come to the same conclusion</a:t>
            </a:r>
          </a:p>
        </p:txBody>
      </p:sp>
      <p:pic>
        <p:nvPicPr>
          <p:cNvPr id="9218" name="Picture 2" descr="You are special (th)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45230" y="152400"/>
            <a:ext cx="2798770" cy="17481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30508311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Special Circumstances</a:t>
            </a:r>
          </a:p>
        </p:txBody>
      </p:sp>
      <p:sp>
        <p:nvSpPr>
          <p:cNvPr id="105474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spcBef>
                <a:spcPts val="1800"/>
              </a:spcBef>
            </a:pPr>
            <a:r>
              <a:rPr lang="en-US" dirty="0" smtClean="0"/>
              <a:t>Lost job/ reduced hours</a:t>
            </a:r>
          </a:p>
          <a:p>
            <a:pPr eaLnBrk="1" hangingPunct="1">
              <a:spcBef>
                <a:spcPts val="1800"/>
              </a:spcBef>
            </a:pPr>
            <a:r>
              <a:rPr lang="en-US" dirty="0" smtClean="0"/>
              <a:t>Unusually high medical expenses not covered by insurance</a:t>
            </a:r>
          </a:p>
          <a:p>
            <a:pPr eaLnBrk="1" hangingPunct="1">
              <a:spcBef>
                <a:spcPts val="1800"/>
              </a:spcBef>
            </a:pPr>
            <a:r>
              <a:rPr lang="en-US" dirty="0" smtClean="0"/>
              <a:t>Change in parent marital status</a:t>
            </a:r>
          </a:p>
          <a:p>
            <a:pPr eaLnBrk="1" hangingPunct="1">
              <a:spcBef>
                <a:spcPts val="1800"/>
              </a:spcBef>
            </a:pPr>
            <a:r>
              <a:rPr lang="en-US" dirty="0" smtClean="0"/>
              <a:t>Death of a parent</a:t>
            </a:r>
          </a:p>
          <a:p>
            <a:pPr eaLnBrk="1" hangingPunct="1">
              <a:spcBef>
                <a:spcPts val="1800"/>
              </a:spcBef>
            </a:pPr>
            <a:r>
              <a:rPr lang="en-US" dirty="0" smtClean="0"/>
              <a:t>Student cannot obtain parental information</a:t>
            </a:r>
          </a:p>
        </p:txBody>
      </p:sp>
      <p:pic>
        <p:nvPicPr>
          <p:cNvPr id="4" name="Picture 2" descr="You are special (th)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45230" y="152400"/>
            <a:ext cx="2798770" cy="17481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32028982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What is Cost of Attendance (COA)?</a:t>
            </a:r>
          </a:p>
        </p:txBody>
      </p:sp>
      <p:sp>
        <p:nvSpPr>
          <p:cNvPr id="2355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447800"/>
            <a:ext cx="8229600" cy="4267200"/>
          </a:xfrm>
        </p:spPr>
        <p:txBody>
          <a:bodyPr>
            <a:normAutofit fontScale="92500" lnSpcReduction="10000"/>
          </a:bodyPr>
          <a:lstStyle/>
          <a:p>
            <a:pPr eaLnBrk="1" hangingPunct="1">
              <a:spcBef>
                <a:spcPct val="55000"/>
              </a:spcBef>
              <a:spcAft>
                <a:spcPct val="30000"/>
              </a:spcAft>
            </a:pPr>
            <a:r>
              <a:rPr lang="en-US" dirty="0" smtClean="0"/>
              <a:t>Direct costs+ Indirect costs= 				Cost of attendance</a:t>
            </a:r>
            <a:endParaRPr lang="en-US" dirty="0" smtClean="0">
              <a:solidFill>
                <a:srgbClr val="FF0000"/>
              </a:solidFill>
            </a:endParaRPr>
          </a:p>
          <a:p>
            <a:pPr eaLnBrk="1" hangingPunct="1">
              <a:spcBef>
                <a:spcPct val="55000"/>
              </a:spcBef>
              <a:spcAft>
                <a:spcPct val="30000"/>
              </a:spcAft>
            </a:pPr>
            <a:endParaRPr lang="en-US" dirty="0" smtClean="0"/>
          </a:p>
          <a:p>
            <a:pPr eaLnBrk="1" hangingPunct="1">
              <a:spcBef>
                <a:spcPct val="55000"/>
              </a:spcBef>
              <a:spcAft>
                <a:spcPct val="30000"/>
              </a:spcAft>
            </a:pPr>
            <a:endParaRPr lang="en-US" dirty="0"/>
          </a:p>
          <a:p>
            <a:pPr eaLnBrk="1" hangingPunct="1">
              <a:spcBef>
                <a:spcPct val="55000"/>
              </a:spcBef>
              <a:spcAft>
                <a:spcPct val="30000"/>
              </a:spcAft>
            </a:pPr>
            <a:endParaRPr lang="en-US" dirty="0" smtClean="0"/>
          </a:p>
          <a:p>
            <a:pPr eaLnBrk="1" hangingPunct="1">
              <a:spcBef>
                <a:spcPct val="55000"/>
              </a:spcBef>
              <a:spcAft>
                <a:spcPct val="30000"/>
              </a:spcAft>
            </a:pPr>
            <a:r>
              <a:rPr lang="en-US" dirty="0" smtClean="0"/>
              <a:t>Varies widely from college to college</a:t>
            </a:r>
          </a:p>
        </p:txBody>
      </p:sp>
      <p:pic>
        <p:nvPicPr>
          <p:cNvPr id="2052" name="Picture 4" descr="Reilly Hall Exterio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0" y="2308012"/>
            <a:ext cx="4191000" cy="27910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3429000"/>
            <a:ext cx="2838450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0" name="Picture 2" descr="http://msnbcmedia1.msn.com/j/msnbc/Components/Photos/050726/050726_cafeteria_hmed_4p.hmedium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3600" y="1355512"/>
            <a:ext cx="2908397" cy="190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5" name="Picture 7" descr="http://www.stripes.com/polopoly_fs/1.175712.1363713702!/image/2456749805.jpg_gen/derivatives/landscape_804/2456749805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2597840"/>
            <a:ext cx="2379356" cy="15931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65447379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Questions</a:t>
            </a:r>
          </a:p>
        </p:txBody>
      </p:sp>
      <p:pic>
        <p:nvPicPr>
          <p:cNvPr id="5" name="Content Placeholder 4" descr="Coconino Community College Bookstore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5867401"/>
            <a:ext cx="2057400" cy="11517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 descr="nasfaa_white.eps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29200" y="6019800"/>
            <a:ext cx="2895600" cy="7161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5307999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US" dirty="0" smtClean="0"/>
              <a:t>What is Expected Family Contribution (EFC)?</a:t>
            </a:r>
          </a:p>
        </p:txBody>
      </p:sp>
      <p:sp>
        <p:nvSpPr>
          <p:cNvPr id="25602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lnSpc>
                <a:spcPct val="95000"/>
              </a:lnSpc>
            </a:pPr>
            <a:r>
              <a:rPr lang="en-US" dirty="0" smtClean="0"/>
              <a:t>Amount family can reasonably be expected to contribute</a:t>
            </a:r>
            <a:endParaRPr lang="en-US" dirty="0" smtClean="0">
              <a:solidFill>
                <a:srgbClr val="FF0000"/>
              </a:solidFill>
            </a:endParaRPr>
          </a:p>
          <a:p>
            <a:pPr eaLnBrk="1" hangingPunct="1">
              <a:lnSpc>
                <a:spcPct val="95000"/>
              </a:lnSpc>
            </a:pPr>
            <a:r>
              <a:rPr lang="en-US" dirty="0" smtClean="0"/>
              <a:t>Stays the same regardless of college (usually)</a:t>
            </a:r>
          </a:p>
          <a:p>
            <a:pPr eaLnBrk="1" hangingPunct="1">
              <a:lnSpc>
                <a:spcPct val="95000"/>
              </a:lnSpc>
            </a:pPr>
            <a:r>
              <a:rPr lang="en-US" dirty="0" smtClean="0"/>
              <a:t>Two components</a:t>
            </a:r>
          </a:p>
          <a:p>
            <a:pPr marL="798513" lvl="1" indent="-341313" eaLnBrk="1" hangingPunct="1">
              <a:lnSpc>
                <a:spcPct val="95000"/>
              </a:lnSpc>
            </a:pPr>
            <a:r>
              <a:rPr lang="en-US" dirty="0" smtClean="0"/>
              <a:t>Parent contribution</a:t>
            </a:r>
          </a:p>
          <a:p>
            <a:pPr marL="798513" lvl="1" indent="-341313" eaLnBrk="1" hangingPunct="1">
              <a:lnSpc>
                <a:spcPct val="95000"/>
              </a:lnSpc>
            </a:pPr>
            <a:r>
              <a:rPr lang="en-US" dirty="0" smtClean="0"/>
              <a:t>Student contribution</a:t>
            </a:r>
          </a:p>
          <a:p>
            <a:pPr eaLnBrk="1" hangingPunct="1">
              <a:lnSpc>
                <a:spcPct val="95000"/>
              </a:lnSpc>
            </a:pPr>
            <a:r>
              <a:rPr lang="en-US" dirty="0" smtClean="0"/>
              <a:t>Calculated using data from FAFSA</a:t>
            </a:r>
          </a:p>
        </p:txBody>
      </p:sp>
    </p:spTree>
    <p:extLst>
      <p:ext uri="{BB962C8B-B14F-4D97-AF65-F5344CB8AC3E}">
        <p14:creationId xmlns:p14="http://schemas.microsoft.com/office/powerpoint/2010/main" val="2653371381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What is Financial Need?</a:t>
            </a:r>
          </a:p>
        </p:txBody>
      </p:sp>
      <p:sp>
        <p:nvSpPr>
          <p:cNvPr id="2765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219200" y="1981200"/>
            <a:ext cx="7315200" cy="3581400"/>
          </a:xfrm>
        </p:spPr>
        <p:txBody>
          <a:bodyPr/>
          <a:lstStyle/>
          <a:p>
            <a:pPr eaLnBrk="1" hangingPunct="1">
              <a:spcBef>
                <a:spcPct val="100000"/>
              </a:spcBef>
              <a:buFontTx/>
              <a:buNone/>
            </a:pPr>
            <a:r>
              <a:rPr lang="en-US" dirty="0" smtClean="0">
                <a:ea typeface="ＭＳ Ｐゴシック" charset="-128"/>
              </a:rPr>
              <a:t>		</a:t>
            </a:r>
            <a:r>
              <a:rPr lang="en-US" sz="3400" dirty="0" smtClean="0">
                <a:ea typeface="ＭＳ Ｐゴシック" charset="-128"/>
              </a:rPr>
              <a:t>Cost of Attendance </a:t>
            </a:r>
          </a:p>
          <a:p>
            <a:pPr eaLnBrk="1" hangingPunct="1">
              <a:spcBef>
                <a:spcPct val="100000"/>
              </a:spcBef>
              <a:buFontTx/>
              <a:buNone/>
            </a:pPr>
            <a:r>
              <a:rPr lang="en-US" sz="3400" dirty="0" smtClean="0">
                <a:ea typeface="ＭＳ Ｐゴシック" charset="-128"/>
              </a:rPr>
              <a:t> </a:t>
            </a:r>
            <a:r>
              <a:rPr lang="en-US" sz="3400" dirty="0" smtClean="0">
                <a:cs typeface="Arial" charset="0"/>
              </a:rPr>
              <a:t>–</a:t>
            </a:r>
            <a:r>
              <a:rPr lang="en-US" sz="3400" dirty="0" smtClean="0">
                <a:solidFill>
                  <a:srgbClr val="CC0099"/>
                </a:solidFill>
              </a:rPr>
              <a:t> 	</a:t>
            </a:r>
            <a:r>
              <a:rPr lang="en-US" sz="3400" dirty="0" smtClean="0">
                <a:ea typeface="ＭＳ Ｐゴシック" charset="-128"/>
              </a:rPr>
              <a:t>Expected Family Contribution</a:t>
            </a:r>
          </a:p>
          <a:p>
            <a:pPr eaLnBrk="1" hangingPunct="1">
              <a:spcBef>
                <a:spcPct val="100000"/>
              </a:spcBef>
              <a:buFontTx/>
              <a:buNone/>
            </a:pPr>
            <a:r>
              <a:rPr lang="en-US" sz="3400" dirty="0" smtClean="0">
                <a:ea typeface="ＭＳ Ｐゴシック" charset="-128"/>
              </a:rPr>
              <a:t> = 	Financial Need</a:t>
            </a:r>
          </a:p>
        </p:txBody>
      </p:sp>
      <p:sp>
        <p:nvSpPr>
          <p:cNvPr id="27651" name="Line 4"/>
          <p:cNvSpPr>
            <a:spLocks noChangeShapeType="1"/>
          </p:cNvSpPr>
          <p:nvPr/>
        </p:nvSpPr>
        <p:spPr bwMode="auto">
          <a:xfrm>
            <a:off x="990600" y="3886200"/>
            <a:ext cx="73914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83341359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Net Price Calculator</a:t>
            </a:r>
          </a:p>
        </p:txBody>
      </p:sp>
      <p:sp>
        <p:nvSpPr>
          <p:cNvPr id="2765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9600" y="1447800"/>
            <a:ext cx="7924800" cy="3581400"/>
          </a:xfrm>
        </p:spPr>
        <p:txBody>
          <a:bodyPr/>
          <a:lstStyle/>
          <a:p>
            <a:pPr eaLnBrk="1" hangingPunct="1">
              <a:spcBef>
                <a:spcPct val="100000"/>
              </a:spcBef>
              <a:buFontTx/>
              <a:buNone/>
            </a:pPr>
            <a:r>
              <a:rPr lang="en-US" dirty="0" smtClean="0">
                <a:ea typeface="ＭＳ Ｐゴシック" charset="-128"/>
              </a:rPr>
              <a:t>	Google school name + net price calculator</a:t>
            </a:r>
            <a:endParaRPr lang="en-US" sz="3400" dirty="0" smtClean="0">
              <a:ea typeface="ＭＳ Ｐゴシック" charset="-128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2514600"/>
            <a:ext cx="3116186" cy="1949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3962400"/>
            <a:ext cx="2876550" cy="18023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1000" y="2594263"/>
            <a:ext cx="3124200" cy="18702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0" y="3733800"/>
            <a:ext cx="2718520" cy="18573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51221247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Right Brace 1"/>
          <p:cNvSpPr>
            <a:spLocks/>
          </p:cNvSpPr>
          <p:nvPr/>
        </p:nvSpPr>
        <p:spPr bwMode="auto">
          <a:xfrm>
            <a:off x="3276600" y="1676400"/>
            <a:ext cx="914400" cy="1295400"/>
          </a:xfrm>
          <a:prstGeom prst="rightBrace">
            <a:avLst>
              <a:gd name="adj1" fmla="val 8336"/>
              <a:gd name="adj2" fmla="val 50000"/>
            </a:avLst>
          </a:prstGeom>
          <a:noFill/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 dirty="0"/>
          </a:p>
        </p:txBody>
      </p:sp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Types of Financial Aid</a:t>
            </a:r>
          </a:p>
        </p:txBody>
      </p:sp>
      <p:sp>
        <p:nvSpPr>
          <p:cNvPr id="317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" y="1524000"/>
            <a:ext cx="8839200" cy="4525963"/>
          </a:xfrm>
        </p:spPr>
        <p:txBody>
          <a:bodyPr/>
          <a:lstStyle/>
          <a:p>
            <a:pPr eaLnBrk="1" hangingPunct="1">
              <a:spcBef>
                <a:spcPct val="100000"/>
              </a:spcBef>
            </a:pPr>
            <a:r>
              <a:rPr lang="en-US" dirty="0" smtClean="0"/>
              <a:t>Scholarships</a:t>
            </a:r>
          </a:p>
          <a:p>
            <a:pPr eaLnBrk="1" hangingPunct="1">
              <a:spcBef>
                <a:spcPct val="100000"/>
              </a:spcBef>
            </a:pPr>
            <a:r>
              <a:rPr lang="en-US" dirty="0" smtClean="0"/>
              <a:t>Grants</a:t>
            </a:r>
          </a:p>
          <a:p>
            <a:pPr eaLnBrk="1" hangingPunct="1">
              <a:spcBef>
                <a:spcPct val="100000"/>
              </a:spcBef>
            </a:pPr>
            <a:r>
              <a:rPr lang="en-US" dirty="0" smtClean="0"/>
              <a:t>Loans</a:t>
            </a:r>
          </a:p>
          <a:p>
            <a:pPr eaLnBrk="1" hangingPunct="1">
              <a:spcBef>
                <a:spcPct val="100000"/>
              </a:spcBef>
            </a:pPr>
            <a:r>
              <a:rPr lang="en-US" dirty="0" smtClean="0"/>
              <a:t>Employment</a:t>
            </a:r>
          </a:p>
        </p:txBody>
      </p:sp>
      <p:sp>
        <p:nvSpPr>
          <p:cNvPr id="31748" name="TextBox 2"/>
          <p:cNvSpPr txBox="1">
            <a:spLocks noChangeArrowheads="1"/>
          </p:cNvSpPr>
          <p:nvPr/>
        </p:nvSpPr>
        <p:spPr bwMode="auto">
          <a:xfrm>
            <a:off x="4419600" y="2139950"/>
            <a:ext cx="21336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3200" b="0" dirty="0"/>
              <a:t>Gift Aid</a:t>
            </a:r>
          </a:p>
        </p:txBody>
      </p:sp>
      <p:sp>
        <p:nvSpPr>
          <p:cNvPr id="31750" name="TextBox 4"/>
          <p:cNvSpPr txBox="1">
            <a:spLocks noChangeArrowheads="1"/>
          </p:cNvSpPr>
          <p:nvPr/>
        </p:nvSpPr>
        <p:spPr bwMode="auto">
          <a:xfrm>
            <a:off x="4419600" y="3962400"/>
            <a:ext cx="39624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3200" b="0" dirty="0"/>
              <a:t>Self-Help </a:t>
            </a:r>
            <a:r>
              <a:rPr lang="en-US" sz="3200" b="0" dirty="0" smtClean="0"/>
              <a:t>Aid</a:t>
            </a:r>
            <a:endParaRPr lang="en-US" sz="3200" b="0" dirty="0"/>
          </a:p>
        </p:txBody>
      </p:sp>
      <p:sp>
        <p:nvSpPr>
          <p:cNvPr id="8" name="Right Brace 1"/>
          <p:cNvSpPr>
            <a:spLocks/>
          </p:cNvSpPr>
          <p:nvPr/>
        </p:nvSpPr>
        <p:spPr bwMode="auto">
          <a:xfrm>
            <a:off x="3276600" y="3581400"/>
            <a:ext cx="914400" cy="1295400"/>
          </a:xfrm>
          <a:prstGeom prst="rightBrace">
            <a:avLst>
              <a:gd name="adj1" fmla="val 8336"/>
              <a:gd name="adj2" fmla="val 50000"/>
            </a:avLst>
          </a:prstGeom>
          <a:noFill/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91425013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1340</TotalTime>
  <Words>1527</Words>
  <Application>Microsoft Office PowerPoint</Application>
  <PresentationFormat>On-screen Show (4:3)</PresentationFormat>
  <Paragraphs>313</Paragraphs>
  <Slides>50</Slides>
  <Notes>50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50</vt:i4>
      </vt:variant>
    </vt:vector>
  </HeadingPairs>
  <TitlesOfParts>
    <vt:vector size="56" baseType="lpstr">
      <vt:lpstr>Arial</vt:lpstr>
      <vt:lpstr>Calibri</vt:lpstr>
      <vt:lpstr>ＭＳ Ｐゴシック</vt:lpstr>
      <vt:lpstr>Verdana</vt:lpstr>
      <vt:lpstr>Wingdings</vt:lpstr>
      <vt:lpstr>Office Theme</vt:lpstr>
      <vt:lpstr>Financial Aid 101</vt:lpstr>
      <vt:lpstr>Topics We Will Discuss Tonight</vt:lpstr>
      <vt:lpstr>What is Financial Aid?</vt:lpstr>
      <vt:lpstr>What is Financial Aid?</vt:lpstr>
      <vt:lpstr>What is Cost of Attendance (COA)?</vt:lpstr>
      <vt:lpstr>What is Expected Family Contribution (EFC)?</vt:lpstr>
      <vt:lpstr>What is Financial Need?</vt:lpstr>
      <vt:lpstr>Net Price Calculator</vt:lpstr>
      <vt:lpstr>Types of Financial Aid</vt:lpstr>
      <vt:lpstr>Gift Aid: Scholarships</vt:lpstr>
      <vt:lpstr>Gift Aid: Scholarships</vt:lpstr>
      <vt:lpstr>Gift Aid: Grants</vt:lpstr>
      <vt:lpstr>Gift Aid: Grants</vt:lpstr>
      <vt:lpstr>Loans</vt:lpstr>
      <vt:lpstr>Loans</vt:lpstr>
      <vt:lpstr>Loans</vt:lpstr>
      <vt:lpstr>Work-Study &amp; Student Employment</vt:lpstr>
      <vt:lpstr>Sources of Financial Aid</vt:lpstr>
      <vt:lpstr>Federal Government</vt:lpstr>
      <vt:lpstr>Federal Student Aid Programs</vt:lpstr>
      <vt:lpstr>Colleges and Universities</vt:lpstr>
      <vt:lpstr>Private Sources</vt:lpstr>
      <vt:lpstr>Civic Organizations and Churches</vt:lpstr>
      <vt:lpstr>Employers</vt:lpstr>
      <vt:lpstr>Individual Development Accounts</vt:lpstr>
      <vt:lpstr>Free Application for Federal Student Aid (FAFSA)</vt:lpstr>
      <vt:lpstr>FAFSA</vt:lpstr>
      <vt:lpstr>FAFSA</vt:lpstr>
      <vt:lpstr>FAFSA</vt:lpstr>
      <vt:lpstr>FAFSA</vt:lpstr>
      <vt:lpstr>IRS Data Retrieval Tool </vt:lpstr>
      <vt:lpstr>IRS Data Retrieval Tool (DRT) </vt:lpstr>
      <vt:lpstr>IRS Data Retrieval Tool</vt:lpstr>
      <vt:lpstr>Federal Student Aid ID (FSAID)</vt:lpstr>
      <vt:lpstr>General Student Information</vt:lpstr>
      <vt:lpstr>Student Dependency Status</vt:lpstr>
      <vt:lpstr>Student Dependency Questions</vt:lpstr>
      <vt:lpstr>Information About Parents of Dependent Students</vt:lpstr>
      <vt:lpstr>Information About Student (and Spouse)</vt:lpstr>
      <vt:lpstr>Additional Information</vt:lpstr>
      <vt:lpstr>Signatures</vt:lpstr>
      <vt:lpstr>Frequent FAFSA Errors</vt:lpstr>
      <vt:lpstr>Lost in the middle of the FAFSA?</vt:lpstr>
      <vt:lpstr>FAFSA Processing Results</vt:lpstr>
      <vt:lpstr>FAFSA Processing Results</vt:lpstr>
      <vt:lpstr>Student Aid Report</vt:lpstr>
      <vt:lpstr>Making Corrections</vt:lpstr>
      <vt:lpstr>Special Circumstances</vt:lpstr>
      <vt:lpstr>Special Circumstances</vt:lpstr>
      <vt:lpstr>Questions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James Schlichting</dc:creator>
  <cp:lastModifiedBy>Jennifer Bland</cp:lastModifiedBy>
  <cp:revision>71</cp:revision>
  <dcterms:created xsi:type="dcterms:W3CDTF">2013-09-17T18:31:42Z</dcterms:created>
  <dcterms:modified xsi:type="dcterms:W3CDTF">2016-02-26T21:43:00Z</dcterms:modified>
</cp:coreProperties>
</file>